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</p:sldIdLst>
  <p:sldSz cy="5143500" cx="9144000"/>
  <p:notesSz cx="6858000" cy="9144000"/>
  <p:embeddedFontLst>
    <p:embeddedFont>
      <p:font typeface="Montserrat SemiBold"/>
      <p:regular r:id="rId92"/>
      <p:bold r:id="rId93"/>
      <p:italic r:id="rId94"/>
      <p:boldItalic r:id="rId95"/>
    </p:embeddedFont>
    <p:embeddedFont>
      <p:font typeface="Roboto"/>
      <p:regular r:id="rId96"/>
      <p:bold r:id="rId97"/>
      <p:italic r:id="rId98"/>
      <p:boldItalic r:id="rId99"/>
    </p:embeddedFont>
    <p:embeddedFont>
      <p:font typeface="Montserrat Black"/>
      <p:bold r:id="rId100"/>
      <p:boldItalic r:id="rId101"/>
    </p:embeddedFont>
    <p:embeddedFont>
      <p:font typeface="Montserrat"/>
      <p:regular r:id="rId102"/>
      <p:bold r:id="rId103"/>
      <p:italic r:id="rId104"/>
      <p:boldItalic r:id="rId105"/>
    </p:embeddedFont>
    <p:embeddedFont>
      <p:font typeface="Montserrat Medium"/>
      <p:regular r:id="rId106"/>
      <p:bold r:id="rId107"/>
      <p:italic r:id="rId108"/>
      <p:boldItalic r:id="rId109"/>
    </p:embeddedFont>
    <p:embeddedFont>
      <p:font typeface="Roboto Light"/>
      <p:regular r:id="rId110"/>
      <p:bold r:id="rId111"/>
      <p:italic r:id="rId112"/>
      <p:boldItalic r:id="rId113"/>
    </p:embeddedFont>
    <p:embeddedFont>
      <p:font typeface="Montserrat ExtraBold"/>
      <p:bold r:id="rId114"/>
      <p:boldItalic r:id="rId115"/>
    </p:embeddedFont>
    <p:embeddedFont>
      <p:font typeface="Open Sans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2018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3918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  <p15:guide id="1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60AC06-E995-4FB4-BE6D-5EF7D2553251}">
  <a:tblStyle styleId="{0F60AC06-E995-4FB4-BE6D-5EF7D25532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B30AE23-5F76-4028-A05E-77FCB6CB2BC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2018" orient="horz"/>
        <p:guide pos="2906" orient="horz"/>
        <p:guide pos="2098"/>
        <p:guide pos="3918"/>
        <p:guide pos="4311"/>
        <p:guide pos="1017" orient="horz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MontserratMedium-bold.fntdata"/><Relationship Id="rId106" Type="http://schemas.openxmlformats.org/officeDocument/2006/relationships/font" Target="fonts/MontserratMedium-regular.fntdata"/><Relationship Id="rId105" Type="http://schemas.openxmlformats.org/officeDocument/2006/relationships/font" Target="fonts/Montserrat-boldItalic.fntdata"/><Relationship Id="rId104" Type="http://schemas.openxmlformats.org/officeDocument/2006/relationships/font" Target="fonts/Montserrat-italic.fntdata"/><Relationship Id="rId109" Type="http://schemas.openxmlformats.org/officeDocument/2006/relationships/font" Target="fonts/MontserratMedium-boldItalic.fntdata"/><Relationship Id="rId108" Type="http://schemas.openxmlformats.org/officeDocument/2006/relationships/font" Target="fonts/MontserratMedium-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Montserrat-bold.fntdata"/><Relationship Id="rId102" Type="http://schemas.openxmlformats.org/officeDocument/2006/relationships/font" Target="fonts/Montserrat-regular.fntdata"/><Relationship Id="rId101" Type="http://schemas.openxmlformats.org/officeDocument/2006/relationships/font" Target="fonts/MontserratBlack-boldItalic.fntdata"/><Relationship Id="rId100" Type="http://schemas.openxmlformats.org/officeDocument/2006/relationships/font" Target="fonts/MontserratBlack-bold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MontserratSemiBold-boldItalic.fntdata"/><Relationship Id="rId94" Type="http://schemas.openxmlformats.org/officeDocument/2006/relationships/font" Target="fonts/MontserratSemiBold-italic.fntdata"/><Relationship Id="rId97" Type="http://schemas.openxmlformats.org/officeDocument/2006/relationships/font" Target="fonts/Roboto-bold.fntdata"/><Relationship Id="rId96" Type="http://schemas.openxmlformats.org/officeDocument/2006/relationships/font" Target="fonts/Roboto-regular.fntdata"/><Relationship Id="rId11" Type="http://schemas.openxmlformats.org/officeDocument/2006/relationships/slide" Target="slides/slide3.xml"/><Relationship Id="rId99" Type="http://schemas.openxmlformats.org/officeDocument/2006/relationships/font" Target="fonts/Roboto-boldItalic.fntdata"/><Relationship Id="rId10" Type="http://schemas.openxmlformats.org/officeDocument/2006/relationships/slide" Target="slides/slide2.xml"/><Relationship Id="rId98" Type="http://schemas.openxmlformats.org/officeDocument/2006/relationships/font" Target="fonts/Roboto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font" Target="fonts/MontserratSemiBold-bold.fntdata"/><Relationship Id="rId92" Type="http://schemas.openxmlformats.org/officeDocument/2006/relationships/font" Target="fonts/MontserratSemiBold-regular.fntdata"/><Relationship Id="rId118" Type="http://schemas.openxmlformats.org/officeDocument/2006/relationships/font" Target="fonts/OpenSans-italic.fntdata"/><Relationship Id="rId117" Type="http://schemas.openxmlformats.org/officeDocument/2006/relationships/font" Target="fonts/OpenSans-bold.fntdata"/><Relationship Id="rId116" Type="http://schemas.openxmlformats.org/officeDocument/2006/relationships/font" Target="fonts/OpenSans-regular.fntdata"/><Relationship Id="rId115" Type="http://schemas.openxmlformats.org/officeDocument/2006/relationships/font" Target="fonts/MontserratExtraBold-boldItalic.fntdata"/><Relationship Id="rId119" Type="http://schemas.openxmlformats.org/officeDocument/2006/relationships/font" Target="fonts/OpenSans-boldItalic.fntdata"/><Relationship Id="rId15" Type="http://schemas.openxmlformats.org/officeDocument/2006/relationships/slide" Target="slides/slide7.xml"/><Relationship Id="rId110" Type="http://schemas.openxmlformats.org/officeDocument/2006/relationships/font" Target="fonts/RobotoLight-regular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MontserratExtraBold-bold.fntdata"/><Relationship Id="rId18" Type="http://schemas.openxmlformats.org/officeDocument/2006/relationships/slide" Target="slides/slide10.xml"/><Relationship Id="rId113" Type="http://schemas.openxmlformats.org/officeDocument/2006/relationships/font" Target="fonts/RobotoLight-boldItalic.fntdata"/><Relationship Id="rId112" Type="http://schemas.openxmlformats.org/officeDocument/2006/relationships/font" Target="fonts/RobotoLight-italic.fntdata"/><Relationship Id="rId111" Type="http://schemas.openxmlformats.org/officeDocument/2006/relationships/font" Target="fonts/RobotoLight-bold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23f491f89_0_4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23f491f89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23f491f89_0_47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23f491f89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8bb39ee6b6_0_10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8bb39ee6b6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73460443d_0_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73460443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5bed6db8b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85bed6d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bb39ee6b6_0_38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bb39ee6b6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23f491f89_0_5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23f491f8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bb39ee6b6_0_3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8bb39ee6b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bb39ee6b6_0_4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bb39ee6b6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23f491f89_0_5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23f491f89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5f469a67e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5f469a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823f491f89_0_5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823f491f89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823f491f89_0_58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823f491f89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23f491f89_0_6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823f491f89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823f491f89_0_64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823f491f8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823f491f89_0_66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823f491f89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823f491f89_0_6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823f491f8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23f491f89_0_7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23f491f89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85bed6db8b_0_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85bed6db8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766b5fb224_1_1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766b5fb224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87f2d5e2f3_0_4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87f2d5e2f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5e58c6434_0_34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5e58c643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c02dfea69_0_1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8c02dfea6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8c02dfea69_0_1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8c02dfea6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8c02dfea69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8c02dfea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8bb39ee6b6_0_4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8bb39ee6b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8c02dfea69_0_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8c02dfea6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8c02dfea69_0_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8c02dfea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8c02dfea69_0_19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8c02dfea6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8c02dfea69_0_2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8c02dfea6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c02dfea69_0_2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c02dfea6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8c02dfea69_0_3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8c02dfea6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7f2d5e2f3_0_7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7f2d5e2f3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c02dfea69_0_2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8c02dfea6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8c02dfea69_0_27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8c02dfea6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c02dfea69_0_2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c02dfea69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7829d3533a_3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7829d3533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781419c169_0_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781419c1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81419c169_0_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81419c16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7f36544376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7f36544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7f2d5e2f3_0_19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7f2d5e2f3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c02dfea69_0_3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8c02dfea69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87f2d5e2f3_0_19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87f2d5e2f3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dbfbeb5c3_0_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dbfbeb5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c02dfea69_0_3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8c02dfea69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8c02dfea69_0_4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8c02dfea69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8c02dfea69_0_44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8c02dfea69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8c02dfea69_0_4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8c02dfea69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8bb39ee6b6_0_10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8bb39ee6b6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8c02dfea69_0_48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8c02dfea69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8c02dfea69_0_5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8c02dfea69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8c02dfea69_0_5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8c02dfea69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87f2d5e2f3_0_247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87f2d5e2f3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87f2d5e2f3_0_19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" name="Google Shape;1498;g87f2d5e2f3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23f491f89_0_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23f491f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87f2d5e2f3_0_19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87f2d5e2f3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5f469a67e_0_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5f469a67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781419c169_0_14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781419c16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6c9b470196_0_2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6c9b47019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781419c169_0_16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781419c16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7670dd1bee_2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7670dd1b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3b9834573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9" name="Google Shape;1649;g13b9834573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13b98345733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5" name="Google Shape;1655;g13b98345733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3b9834573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6" name="Google Shape;1666;g13b9834573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13b98345733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4" name="Google Shape;1674;g13b9834573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dbfbeb5c3_0_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dbfbeb5c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3b98345733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2" name="Google Shape;1682;g13b98345733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13b98345733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3" name="Google Shape;1693;g13b98345733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13b98345733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3" name="Google Shape;1703;g13b98345733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13b98345733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3" name="Google Shape;1713;g13b98345733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3b9834573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g13b9834573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13b98345733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0" name="Google Shape;1730;g13b98345733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3b98345733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g13b98345733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3b9834573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g13b9834573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13b98345733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9" name="Google Shape;1769;g13b98345733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13b9834573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g13b9834573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dbfbeb5c3_0_9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dbfbeb5c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3b98345733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9" name="Google Shape;1789;g13b98345733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13b9834573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5" name="Google Shape;1795;g13b9834573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13b9834573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0" name="Google Shape;1810;g13b9834573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13b98345733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2" name="Google Shape;1822;g13b98345733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23f491f89_0_26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823f491f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">
  <p:cSld name="CUSTOM_1_1_1_1_1_1_1_1_1_1_3_1_1_4_4_1_1_1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">
  <p:cSld name="CUSTOM_1_1_1_1_1_1_1_1_1_1_3_1_1_4_1_1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Май 2021">
  <p:cSld name="CUSTOM_1_1_1_1_1_1_1_1_1_1_3_1_1_4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9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овторение»">
  <p:cSld name="CUSTOM_1_1_1_1_1_1_1_1_1_1_3_1_1_4_4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-1899" l="0" r="-8236" t="1900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Новая тема»">
  <p:cSld name="CUSTOM_1_1_1_1_1_1_1_1_1_1_3_1_1_4_4_1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-59" l="-11184" r="-21335" t="60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Обсуждение»">
  <p:cSld name="CUSTOM_1_1_1_1_1_1_1_1_1_1_3_1_1_4_4_1_1"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8" name="Google Shape;128;p32"/>
          <p:cNvPicPr preferRelativeResize="0"/>
          <p:nvPr/>
        </p:nvPicPr>
        <p:blipFill rotWithShape="1">
          <a:blip r:embed="rId3">
            <a:alphaModFix/>
          </a:blip>
          <a:srcRect b="0" l="0" r="-33743" t="-2827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Групповая работа»">
  <p:cSld name="CUSTOM_1_1_1_1_1_1_1_1_1_1_3_1_1_4_4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ерерыв»">
  <p:cSld name="CUSTOM_1_1_1_1_1_1_1_1_1_1_3_1_1_4_4_1_1_1_1_1">
    <p:bg>
      <p:bgPr>
        <a:solidFill>
          <a:schemeClr val="accent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-5793" r="-4350" t="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Физкультминутка»">
  <p:cSld name="CUSTOM_1_1_1_1_1_1_1_1_1_1_3_1_1_4_4_1_1_1_1_1_1">
    <p:bg>
      <p:bgPr>
        <a:solidFill>
          <a:schemeClr val="accent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Завершение урока»">
  <p:cSld name="CUSTOM_1_1_1_1_1_1_1_1_1_1_3_1_1_4_4_1_1_1_1_1_1_1"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Демонстрация работы»">
  <p:cSld name="CUSTOM_1_1_1_1_1_1_1_1_1_1_3_1_1_4_4_1_1_1_1_1_1_1_1">
    <p:bg>
      <p:bgPr>
        <a:solidFill>
          <a:srgbClr val="C291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 rotWithShape="1">
          <a:blip r:embed="rId3">
            <a:alphaModFix/>
          </a:blip>
          <a:srcRect b="-6398" l="-3199" r="0" t="3865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May 2021">
  <p:cSld name="CUSTOM_1_1_1_1_1_1_1_1_1_1_3_1_1_4_3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">
  <p:cSld name="CUSTOM_1_1_1_1_1_1_1_1_1_1_3_1_1_4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. Заголовок. Текст.">
  <p:cSld name="CUSTOM_1_1_1_1_1_1_1_1_1_1_3_1_1_4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0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">
  <p:cSld name="CUSTOM_1_1_1_1_1_1_1_1_1_1_3_1_1_4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. Заголовок. Текст.">
  <p:cSld name="CUSTOM_1_1_1_1_1_1_1_1_1_1_3_1_1_4_1_1_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">
  <p:cSld name="CUSTOM_1_1_1_1_1_1_1_1_1_1_3_1_1_4_1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. Заголовок. Текст.">
  <p:cSld name="CUSTOM_1_1_1_1_1_1_1_1_1_1_3_1_1_4_1_1_1_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44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. Заголовок. Текст.">
  <p:cSld name="CUSTOM_1_1_1_1_1_1_1_1_1_1_3_1_1_4_1_1_1_2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45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">
  <p:cSld name="CUSTOM_1_1_1_1_1_1_1_1_1_1_3_1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6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. Заголовок. Текст.">
  <p:cSld name="CUSTOM_1_1_1_1_1_1_1_1_1_1_3_1_1_4_1_1_1_1_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. Заголовок. Текст.">
  <p:cSld name="CUSTOM_1_1_1_1_1_1_1_1_1_1_3_1_1_4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4" name="Google Shape;214;p48"/>
          <p:cNvPicPr preferRelativeResize="0"/>
          <p:nvPr/>
        </p:nvPicPr>
        <p:blipFill rotWithShape="1">
          <a:blip r:embed="rId2">
            <a:alphaModFix/>
          </a:blip>
          <a:srcRect b="-714" l="-28329" r="-21483" t="-7557"/>
          <a:stretch/>
        </p:blipFill>
        <p:spPr>
          <a:xfrm>
            <a:off x="7948809" y="4394450"/>
            <a:ext cx="1129024" cy="6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8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">
  <p:cSld name="CUSTOM_1_1_1_1_1_1_1_1_1_1_3_1_1_4_1_1_1_1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9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0" l="-5793" r="-4350" t="0"/>
          <a:stretch/>
        </p:blipFill>
        <p:spPr>
          <a:xfrm>
            <a:off x="8232112" y="4422325"/>
            <a:ext cx="722625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нстрация работы в редакторе">
  <p:cSld name="CUSTOM_1_1_1_1_1_1_1_1_1_1_3_1_1_4_1_1_1_1_1_2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2">
            <a:alphaModFix/>
          </a:blip>
          <a:srcRect b="-6398" l="-3199" r="0" t="3865"/>
          <a:stretch/>
        </p:blipFill>
        <p:spPr>
          <a:xfrm>
            <a:off x="8271116" y="4449368"/>
            <a:ext cx="596300" cy="5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">
  <p:cSld name="CUSTOM_1_1_1_1_1_1_1_1_1_1_3_1_1_4_1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. Заголовок. Текст.">
  <p:cSld name="CUSTOM_1_1_1_1_1_1_1_1_1_1_3_1_1_4_1_1_1_1_1_1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Групповая работа</a:t>
            </a:r>
            <a:endParaRPr b="0" i="0" sz="12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6"/>
          <p:cNvSpPr txBox="1"/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b="0" i="0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docs.google.com/document/d/1diKqgzOsFxQY86zIS8tC_MV10uH-229cXodjvsuon1Y/edit#heading=h.df28o1d0q1p" TargetMode="External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3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5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9" Type="http://schemas.openxmlformats.org/officeDocument/2006/relationships/image" Target="../media/image37.png"/><Relationship Id="rId5" Type="http://schemas.openxmlformats.org/officeDocument/2006/relationships/hyperlink" Target="https://backoffice.algoritmika.org/task-preview/11948?track=1&amp;position=1" TargetMode="External"/><Relationship Id="rId6" Type="http://schemas.openxmlformats.org/officeDocument/2006/relationships/hyperlink" Target="https://lms.alg.academy/task-preview/11948?track=1&amp;position=1" TargetMode="External"/><Relationship Id="rId7" Type="http://schemas.openxmlformats.org/officeDocument/2006/relationships/hyperlink" Target="https://lms.alg.academy/task-preview/11948?track=1&amp;position=1" TargetMode="External"/><Relationship Id="rId8" Type="http://schemas.openxmlformats.org/officeDocument/2006/relationships/image" Target="../media/image24.png"/><Relationship Id="rId11" Type="http://schemas.openxmlformats.org/officeDocument/2006/relationships/image" Target="../media/image34.png"/><Relationship Id="rId10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4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4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4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Relationship Id="rId4" Type="http://schemas.openxmlformats.org/officeDocument/2006/relationships/image" Target="../media/image57.png"/><Relationship Id="rId9" Type="http://schemas.openxmlformats.org/officeDocument/2006/relationships/image" Target="../media/image37.png"/><Relationship Id="rId5" Type="http://schemas.openxmlformats.org/officeDocument/2006/relationships/hyperlink" Target="https://backoffice.algoritmika.org/task-preview/11949?track=1&amp;position=1" TargetMode="External"/><Relationship Id="rId6" Type="http://schemas.openxmlformats.org/officeDocument/2006/relationships/hyperlink" Target="https://lms.alg.academy/task-preview/11949?track=1&amp;position=1" TargetMode="External"/><Relationship Id="rId7" Type="http://schemas.openxmlformats.org/officeDocument/2006/relationships/hyperlink" Target="https://lms.alg.academy/task-preview/11949?track=1&amp;position=1" TargetMode="External"/><Relationship Id="rId8" Type="http://schemas.openxmlformats.org/officeDocument/2006/relationships/image" Target="../media/image24.png"/><Relationship Id="rId11" Type="http://schemas.openxmlformats.org/officeDocument/2006/relationships/image" Target="../media/image34.png"/><Relationship Id="rId10" Type="http://schemas.openxmlformats.org/officeDocument/2006/relationships/image" Target="../media/image4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image" Target="../media/image76.jpg"/><Relationship Id="rId6" Type="http://schemas.openxmlformats.org/officeDocument/2006/relationships/image" Target="../media/image51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image" Target="../media/image8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Relationship Id="rId4" Type="http://schemas.openxmlformats.org/officeDocument/2006/relationships/image" Target="../media/image48.png"/><Relationship Id="rId5" Type="http://schemas.openxmlformats.org/officeDocument/2006/relationships/image" Target="../media/image76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image" Target="../media/image24.png"/><Relationship Id="rId5" Type="http://schemas.openxmlformats.org/officeDocument/2006/relationships/image" Target="../media/image48.png"/><Relationship Id="rId6" Type="http://schemas.openxmlformats.org/officeDocument/2006/relationships/image" Target="../media/image4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Relationship Id="rId4" Type="http://schemas.openxmlformats.org/officeDocument/2006/relationships/image" Target="../media/image79.gif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Relationship Id="rId5" Type="http://schemas.openxmlformats.org/officeDocument/2006/relationships/image" Target="../media/image63.gif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Relationship Id="rId5" Type="http://schemas.openxmlformats.org/officeDocument/2006/relationships/image" Target="../media/image82.gif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5.png"/><Relationship Id="rId4" Type="http://schemas.openxmlformats.org/officeDocument/2006/relationships/image" Target="../media/image61.jpg"/><Relationship Id="rId5" Type="http://schemas.openxmlformats.org/officeDocument/2006/relationships/image" Target="../media/image78.png"/><Relationship Id="rId6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Relationship Id="rId5" Type="http://schemas.openxmlformats.org/officeDocument/2006/relationships/image" Target="../media/image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/>
        </p:nvSpPr>
        <p:spPr>
          <a:xfrm>
            <a:off x="360000" y="1820080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1. Lesson 2.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360000" y="2309124"/>
            <a:ext cx="8424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Review. Lists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6" name="Google Shape;246;p55"/>
          <p:cNvSpPr txBox="1"/>
          <p:nvPr/>
        </p:nvSpPr>
        <p:spPr>
          <a:xfrm>
            <a:off x="360001" y="4383136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Link to guidelines</a:t>
            </a:r>
            <a:endParaRPr sz="1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7" name="Google Shape;2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994" y="4584597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5">
            <a:hlinkClick r:id="rId4"/>
          </p:cNvPr>
          <p:cNvSpPr/>
          <p:nvPr/>
        </p:nvSpPr>
        <p:spPr>
          <a:xfrm>
            <a:off x="360010" y="4502816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55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00" y="360000"/>
            <a:ext cx="3053750" cy="6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" name="Google Shape;532;p6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33" name="Google Shape;533;p6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64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6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4"/>
          <p:cNvSpPr txBox="1"/>
          <p:nvPr/>
        </p:nvSpPr>
        <p:spPr>
          <a:xfrm>
            <a:off x="111925" y="71225"/>
            <a:ext cx="6967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quality </a:t>
            </a: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multiple grades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64"/>
          <p:cNvSpPr txBox="1"/>
          <p:nvPr/>
        </p:nvSpPr>
        <p:spPr>
          <a:xfrm>
            <a:off x="183275" y="428400"/>
            <a:ext cx="57111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amount_five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amount_four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!=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mark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grade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(0 -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stop input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amount_five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amount_four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marks.append(mark)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marks.remove(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knowledge = (amount_five + amount_four) /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(marks) *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'Class grade:'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marks,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', quality of knowledge - 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knowledge)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4" name="Google Shape;54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875" y="444645"/>
            <a:ext cx="2856650" cy="23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6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50" name="Google Shape;550;p6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2" name="Google Shape;552;p65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5"/>
          <p:cNvSpPr txBox="1"/>
          <p:nvPr/>
        </p:nvSpPr>
        <p:spPr>
          <a:xfrm>
            <a:off x="111925" y="71225"/>
            <a:ext cx="6967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Determining the quality </a:t>
            </a: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multiple grades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5"/>
          <p:cNvSpPr txBox="1"/>
          <p:nvPr/>
        </p:nvSpPr>
        <p:spPr>
          <a:xfrm>
            <a:off x="183275" y="437875"/>
            <a:ext cx="5711100" cy="4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amount_five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amount_four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!=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mark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grade (0 - stop input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amount_five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amount_four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marks.append(mark)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marks.remove(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knowledge = (amount_five + amount_four) /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(marks) *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Class grade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marks,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quality of knowledge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- 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knowledge)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65"/>
          <p:cNvSpPr/>
          <p:nvPr/>
        </p:nvSpPr>
        <p:spPr>
          <a:xfrm>
            <a:off x="235325" y="1320100"/>
            <a:ext cx="12663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5"/>
          <p:cNvSpPr/>
          <p:nvPr/>
        </p:nvSpPr>
        <p:spPr>
          <a:xfrm>
            <a:off x="1986550" y="4113450"/>
            <a:ext cx="723300" cy="20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5"/>
          <p:cNvSpPr/>
          <p:nvPr/>
        </p:nvSpPr>
        <p:spPr>
          <a:xfrm>
            <a:off x="472875" y="3280000"/>
            <a:ext cx="497700" cy="20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5"/>
          <p:cNvSpPr/>
          <p:nvPr/>
        </p:nvSpPr>
        <p:spPr>
          <a:xfrm>
            <a:off x="235325" y="3550500"/>
            <a:ext cx="497700" cy="20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5"/>
          <p:cNvSpPr txBox="1"/>
          <p:nvPr/>
        </p:nvSpPr>
        <p:spPr>
          <a:xfrm>
            <a:off x="257725" y="4482350"/>
            <a:ext cx="73992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It is convenient to store archive data in a special structure –– </a:t>
            </a:r>
            <a:r>
              <a:rPr b="1" i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lists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6" name="Google Shape;56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1875" y="444645"/>
            <a:ext cx="2856650" cy="23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72" name="Google Shape;572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73" name="Google Shape;573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5" name="Google Shape;57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6"/>
          <p:cNvSpPr txBox="1"/>
          <p:nvPr/>
        </p:nvSpPr>
        <p:spPr>
          <a:xfrm>
            <a:off x="403075" y="225572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 you will: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2" name="Google Shape;582;p66"/>
          <p:cNvSpPr txBox="1"/>
          <p:nvPr/>
        </p:nvSpPr>
        <p:spPr>
          <a:xfrm>
            <a:off x="728375" y="672350"/>
            <a:ext cx="68469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</a:t>
            </a: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 program a school data archive</a:t>
            </a:r>
            <a:endParaRPr i="1" sz="1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using lists and methods of working with them.</a:t>
            </a:r>
            <a:endParaRPr i="1" sz="1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83" name="Google Shape;583;p66"/>
          <p:cNvSpPr txBox="1"/>
          <p:nvPr/>
        </p:nvSpPr>
        <p:spPr>
          <a:xfrm>
            <a:off x="784400" y="280147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go through another stage of qualifications to rebuild your developer’s skills;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program an archive for storing and analyzing data;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study a basic Python data structure — lists.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6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2" name="Google Shape;59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00" y="1647000"/>
            <a:ext cx="1954200" cy="18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7"/>
          <p:cNvSpPr txBox="1"/>
          <p:nvPr/>
        </p:nvSpPr>
        <p:spPr>
          <a:xfrm>
            <a:off x="348850" y="13558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</a:t>
            </a:r>
            <a:endParaRPr sz="3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4" name="Google Shape;594;p67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8"/>
          <p:cNvSpPr txBox="1"/>
          <p:nvPr/>
        </p:nvSpPr>
        <p:spPr>
          <a:xfrm>
            <a:off x="360000" y="175175"/>
            <a:ext cx="5792700" cy="3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Show that you are ready for a brainstorming session!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Show 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how fast you can get your developer skills back.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00" name="Google Shape;600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01" name="Google Shape;601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6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4" name="Google Shape;60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7" name="Google Shape;6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68"/>
          <p:cNvSpPr txBox="1"/>
          <p:nvPr/>
        </p:nvSpPr>
        <p:spPr>
          <a:xfrm>
            <a:off x="41609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pic>
        <p:nvPicPr>
          <p:cNvPr id="609" name="Google Shape;609;p68"/>
          <p:cNvPicPr preferRelativeResize="0"/>
          <p:nvPr/>
        </p:nvPicPr>
        <p:blipFill rotWithShape="1">
          <a:blip r:embed="rId5">
            <a:alphaModFix/>
          </a:blip>
          <a:srcRect b="0" l="48617" r="0" t="0"/>
          <a:stretch/>
        </p:blipFill>
        <p:spPr>
          <a:xfrm>
            <a:off x="6125876" y="767812"/>
            <a:ext cx="1436876" cy="390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15" name="Google Shape;615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69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 of loops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 you know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words are used to set them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18" name="Google Shape;618;p6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7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28" name="Google Shape;628;p7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70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 of loops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 you know? What words are used to set them?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1" name="Google Shape;631;p7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0"/>
          <p:cNvSpPr txBox="1"/>
          <p:nvPr/>
        </p:nvSpPr>
        <p:spPr>
          <a:xfrm>
            <a:off x="403400" y="1703300"/>
            <a:ext cx="5177100" cy="30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loop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 sz="1900">
                <a:latin typeface="Consolas"/>
                <a:ea typeface="Consolas"/>
                <a:cs typeface="Consolas"/>
                <a:sym typeface="Consolas"/>
              </a:rPr>
              <a:t> for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loop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Each of them is useful in certain situations.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42" name="Google Shape;642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71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while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loop: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repeat actions while the condition is true;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actions and count the number of repetitions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5" name="Google Shape;645;p7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1"/>
          <p:cNvSpPr txBox="1"/>
          <p:nvPr/>
        </p:nvSpPr>
        <p:spPr>
          <a:xfrm>
            <a:off x="352725" y="2009050"/>
            <a:ext cx="84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1" name="Google Shape;651;p71"/>
          <p:cNvSpPr/>
          <p:nvPr/>
        </p:nvSpPr>
        <p:spPr>
          <a:xfrm>
            <a:off x="1139075" y="2059000"/>
            <a:ext cx="1947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33AE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Expression is true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2" name="Google Shape;652;p71"/>
          <p:cNvSpPr txBox="1"/>
          <p:nvPr/>
        </p:nvSpPr>
        <p:spPr>
          <a:xfrm>
            <a:off x="3104850" y="2003675"/>
            <a:ext cx="486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3" name="Google Shape;653;p71"/>
          <p:cNvSpPr/>
          <p:nvPr/>
        </p:nvSpPr>
        <p:spPr>
          <a:xfrm>
            <a:off x="1029100" y="2565100"/>
            <a:ext cx="2301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 action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4" name="Google Shape;654;p71"/>
          <p:cNvSpPr/>
          <p:nvPr/>
        </p:nvSpPr>
        <p:spPr>
          <a:xfrm>
            <a:off x="1029100" y="3016775"/>
            <a:ext cx="2301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 action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5" name="Google Shape;655;p71"/>
          <p:cNvSpPr/>
          <p:nvPr/>
        </p:nvSpPr>
        <p:spPr>
          <a:xfrm>
            <a:off x="1029100" y="3468450"/>
            <a:ext cx="2301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 action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3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6" name="Google Shape;656;p71"/>
          <p:cNvCxnSpPr/>
          <p:nvPr/>
        </p:nvCxnSpPr>
        <p:spPr>
          <a:xfrm>
            <a:off x="379500" y="2009050"/>
            <a:ext cx="0" cy="2007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7" name="Google Shape;657;p71"/>
          <p:cNvCxnSpPr/>
          <p:nvPr/>
        </p:nvCxnSpPr>
        <p:spPr>
          <a:xfrm>
            <a:off x="911425" y="2519150"/>
            <a:ext cx="0" cy="1497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8" name="Google Shape;658;p71"/>
          <p:cNvSpPr/>
          <p:nvPr/>
        </p:nvSpPr>
        <p:spPr>
          <a:xfrm rot="5400000">
            <a:off x="599250" y="3887250"/>
            <a:ext cx="99900" cy="53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1"/>
          <p:cNvSpPr/>
          <p:nvPr/>
        </p:nvSpPr>
        <p:spPr>
          <a:xfrm>
            <a:off x="3168000" y="2098475"/>
            <a:ext cx="2118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1"/>
          <p:cNvSpPr txBox="1"/>
          <p:nvPr/>
        </p:nvSpPr>
        <p:spPr>
          <a:xfrm>
            <a:off x="243600" y="1470150"/>
            <a:ext cx="2744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BASIC</a:t>
            </a: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1" name="Google Shape;661;p71"/>
          <p:cNvSpPr txBox="1"/>
          <p:nvPr/>
        </p:nvSpPr>
        <p:spPr>
          <a:xfrm>
            <a:off x="4005500" y="2233738"/>
            <a:ext cx="84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2" name="Google Shape;662;p71"/>
          <p:cNvSpPr/>
          <p:nvPr/>
        </p:nvSpPr>
        <p:spPr>
          <a:xfrm>
            <a:off x="4791850" y="2283688"/>
            <a:ext cx="1947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833AE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Expression is true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71"/>
          <p:cNvSpPr txBox="1"/>
          <p:nvPr/>
        </p:nvSpPr>
        <p:spPr>
          <a:xfrm>
            <a:off x="6757625" y="2228363"/>
            <a:ext cx="486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71"/>
          <p:cNvSpPr/>
          <p:nvPr/>
        </p:nvSpPr>
        <p:spPr>
          <a:xfrm>
            <a:off x="4681875" y="2789788"/>
            <a:ext cx="2301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 action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1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71"/>
          <p:cNvSpPr/>
          <p:nvPr/>
        </p:nvSpPr>
        <p:spPr>
          <a:xfrm>
            <a:off x="4681875" y="3241463"/>
            <a:ext cx="2301600" cy="36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Perform action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6" name="Google Shape;666;p71"/>
          <p:cNvCxnSpPr/>
          <p:nvPr/>
        </p:nvCxnSpPr>
        <p:spPr>
          <a:xfrm>
            <a:off x="4025000" y="1931163"/>
            <a:ext cx="9000" cy="2103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71"/>
          <p:cNvCxnSpPr/>
          <p:nvPr/>
        </p:nvCxnSpPr>
        <p:spPr>
          <a:xfrm>
            <a:off x="4564200" y="2743838"/>
            <a:ext cx="0" cy="1245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71"/>
          <p:cNvSpPr txBox="1"/>
          <p:nvPr/>
        </p:nvSpPr>
        <p:spPr>
          <a:xfrm>
            <a:off x="3889100" y="1392263"/>
            <a:ext cx="2744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LOOP WITH A COUNTER: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69" name="Google Shape;669;p71"/>
          <p:cNvSpPr txBox="1"/>
          <p:nvPr/>
        </p:nvSpPr>
        <p:spPr>
          <a:xfrm>
            <a:off x="4025000" y="1861938"/>
            <a:ext cx="84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 =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8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71"/>
          <p:cNvSpPr txBox="1"/>
          <p:nvPr/>
        </p:nvSpPr>
        <p:spPr>
          <a:xfrm>
            <a:off x="4681875" y="3738388"/>
            <a:ext cx="2075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 =</a:t>
            </a:r>
            <a:r>
              <a:rPr lang="en" sz="18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 +</a:t>
            </a:r>
            <a:r>
              <a:rPr lang="en" sz="18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 1</a:t>
            </a:r>
            <a:endParaRPr sz="18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71"/>
          <p:cNvSpPr/>
          <p:nvPr/>
        </p:nvSpPr>
        <p:spPr>
          <a:xfrm>
            <a:off x="6813500" y="2329288"/>
            <a:ext cx="2118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71"/>
          <p:cNvSpPr/>
          <p:nvPr/>
        </p:nvSpPr>
        <p:spPr>
          <a:xfrm rot="5400000">
            <a:off x="4253750" y="3881863"/>
            <a:ext cx="99900" cy="53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7" name="Google Shape;677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78" name="Google Shape;678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72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" sz="2600">
                <a:solidFill>
                  <a:srgbClr val="FF784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loop: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repeat actions x times;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bypass the ordered sequence.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72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2" name="Google Shape;6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2"/>
          <p:cNvSpPr txBox="1"/>
          <p:nvPr/>
        </p:nvSpPr>
        <p:spPr>
          <a:xfrm>
            <a:off x="360000" y="2407825"/>
            <a:ext cx="4303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endParaRPr sz="1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7" name="Google Shape;687;p72"/>
          <p:cNvCxnSpPr/>
          <p:nvPr/>
        </p:nvCxnSpPr>
        <p:spPr>
          <a:xfrm>
            <a:off x="379500" y="2009050"/>
            <a:ext cx="0" cy="1935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72"/>
          <p:cNvCxnSpPr/>
          <p:nvPr/>
        </p:nvCxnSpPr>
        <p:spPr>
          <a:xfrm>
            <a:off x="918700" y="2924725"/>
            <a:ext cx="0" cy="1031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72"/>
          <p:cNvSpPr txBox="1"/>
          <p:nvPr/>
        </p:nvSpPr>
        <p:spPr>
          <a:xfrm>
            <a:off x="243600" y="1470150"/>
            <a:ext cx="299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REPEAT ACTIONS X TIMES: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90" name="Google Shape;690;p72"/>
          <p:cNvSpPr txBox="1"/>
          <p:nvPr/>
        </p:nvSpPr>
        <p:spPr>
          <a:xfrm>
            <a:off x="4667513" y="2415725"/>
            <a:ext cx="29118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each integer i from m to n: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action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1.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action 2.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72"/>
          <p:cNvSpPr/>
          <p:nvPr/>
        </p:nvSpPr>
        <p:spPr>
          <a:xfrm rot="5400000">
            <a:off x="599250" y="3784975"/>
            <a:ext cx="99900" cy="53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72"/>
          <p:cNvSpPr/>
          <p:nvPr/>
        </p:nvSpPr>
        <p:spPr>
          <a:xfrm>
            <a:off x="448225" y="2005850"/>
            <a:ext cx="32610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actions</a:t>
            </a:r>
            <a:endParaRPr/>
          </a:p>
        </p:txBody>
      </p:sp>
      <p:sp>
        <p:nvSpPr>
          <p:cNvPr id="693" name="Google Shape;693;p72"/>
          <p:cNvSpPr/>
          <p:nvPr/>
        </p:nvSpPr>
        <p:spPr>
          <a:xfrm>
            <a:off x="918900" y="2521175"/>
            <a:ext cx="23196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 the range from m to n</a:t>
            </a:r>
            <a:endParaRPr/>
          </a:p>
        </p:txBody>
      </p:sp>
      <p:sp>
        <p:nvSpPr>
          <p:cNvPr id="694" name="Google Shape;694;p72"/>
          <p:cNvSpPr/>
          <p:nvPr/>
        </p:nvSpPr>
        <p:spPr>
          <a:xfrm>
            <a:off x="992850" y="2912900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action</a:t>
            </a:r>
            <a:r>
              <a:rPr lang="en"/>
              <a:t> 1</a:t>
            </a:r>
            <a:endParaRPr/>
          </a:p>
        </p:txBody>
      </p:sp>
      <p:sp>
        <p:nvSpPr>
          <p:cNvPr id="695" name="Google Shape;695;p72"/>
          <p:cNvSpPr/>
          <p:nvPr/>
        </p:nvSpPr>
        <p:spPr>
          <a:xfrm>
            <a:off x="992850" y="3379425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action</a:t>
            </a:r>
            <a:r>
              <a:rPr lang="en"/>
              <a:t> 2</a:t>
            </a:r>
            <a:endParaRPr/>
          </a:p>
        </p:txBody>
      </p:sp>
      <p:sp>
        <p:nvSpPr>
          <p:cNvPr id="696" name="Google Shape;696;p72"/>
          <p:cNvSpPr txBox="1"/>
          <p:nvPr/>
        </p:nvSpPr>
        <p:spPr>
          <a:xfrm>
            <a:off x="3238500" y="2426363"/>
            <a:ext cx="486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p72"/>
          <p:cNvSpPr/>
          <p:nvPr/>
        </p:nvSpPr>
        <p:spPr>
          <a:xfrm>
            <a:off x="3301650" y="2521163"/>
            <a:ext cx="2118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7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03" name="Google Shape;703;p7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73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loop: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 actions x times;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bypass the ordered sequence.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06" name="Google Shape;706;p7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7" name="Google Shape;7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7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3"/>
          <p:cNvSpPr txBox="1"/>
          <p:nvPr/>
        </p:nvSpPr>
        <p:spPr>
          <a:xfrm>
            <a:off x="360000" y="2407825"/>
            <a:ext cx="4303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12" name="Google Shape;712;p73"/>
          <p:cNvCxnSpPr/>
          <p:nvPr/>
        </p:nvCxnSpPr>
        <p:spPr>
          <a:xfrm>
            <a:off x="379500" y="2009050"/>
            <a:ext cx="0" cy="1935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3"/>
          <p:cNvCxnSpPr/>
          <p:nvPr/>
        </p:nvCxnSpPr>
        <p:spPr>
          <a:xfrm>
            <a:off x="918700" y="2924725"/>
            <a:ext cx="0" cy="1031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4" name="Google Shape;714;p73"/>
          <p:cNvSpPr txBox="1"/>
          <p:nvPr/>
        </p:nvSpPr>
        <p:spPr>
          <a:xfrm>
            <a:off x="243600" y="1470150"/>
            <a:ext cx="299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REPEAT ACTIONS X TIMES:</a:t>
            </a:r>
            <a:endParaRPr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15" name="Google Shape;715;p73"/>
          <p:cNvSpPr txBox="1"/>
          <p:nvPr/>
        </p:nvSpPr>
        <p:spPr>
          <a:xfrm>
            <a:off x="918700" y="2912925"/>
            <a:ext cx="22020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 %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endParaRPr sz="19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(i)</a:t>
            </a:r>
            <a:endParaRPr sz="19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73"/>
          <p:cNvSpPr txBox="1"/>
          <p:nvPr/>
        </p:nvSpPr>
        <p:spPr>
          <a:xfrm>
            <a:off x="4663250" y="2491825"/>
            <a:ext cx="29118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each integer i from 0 to 11: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the number is odd,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Print it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73"/>
          <p:cNvSpPr txBox="1"/>
          <p:nvPr/>
        </p:nvSpPr>
        <p:spPr>
          <a:xfrm>
            <a:off x="379500" y="1939825"/>
            <a:ext cx="4932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9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Odd number of students</a:t>
            </a:r>
            <a:r>
              <a:rPr lang="en" sz="19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18" name="Google Shape;718;p73"/>
          <p:cNvCxnSpPr/>
          <p:nvPr/>
        </p:nvCxnSpPr>
        <p:spPr>
          <a:xfrm>
            <a:off x="280150" y="4235825"/>
            <a:ext cx="71829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73"/>
          <p:cNvSpPr txBox="1"/>
          <p:nvPr/>
        </p:nvSpPr>
        <p:spPr>
          <a:xfrm>
            <a:off x="280150" y="4235825"/>
            <a:ext cx="1357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(n)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0" name="Google Shape;720;p73"/>
          <p:cNvSpPr txBox="1"/>
          <p:nvPr/>
        </p:nvSpPr>
        <p:spPr>
          <a:xfrm>
            <a:off x="1436325" y="4285025"/>
            <a:ext cx="5230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––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return a sequence of numbers from 0 to n-1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73"/>
          <p:cNvSpPr txBox="1"/>
          <p:nvPr/>
        </p:nvSpPr>
        <p:spPr>
          <a:xfrm>
            <a:off x="280150" y="4613175"/>
            <a:ext cx="1658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(m, n)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2" name="Google Shape;722;p73"/>
          <p:cNvSpPr txBox="1"/>
          <p:nvPr/>
        </p:nvSpPr>
        <p:spPr>
          <a:xfrm>
            <a:off x="1848925" y="4662375"/>
            <a:ext cx="5230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–– 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return a sequence of numbers from m to n-1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6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6"/>
          <p:cNvSpPr txBox="1"/>
          <p:nvPr/>
        </p:nvSpPr>
        <p:spPr>
          <a:xfrm>
            <a:off x="366150" y="14505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A’s for All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private school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61" name="Google Shape;261;p56"/>
          <p:cNvSpPr txBox="1"/>
          <p:nvPr/>
        </p:nvSpPr>
        <p:spPr>
          <a:xfrm>
            <a:off x="360000" y="957895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7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28" name="Google Shape;728;p7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74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loop: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 actions x times;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bypass the ordered sequence.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2" name="Google Shape;73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7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4"/>
          <p:cNvSpPr txBox="1"/>
          <p:nvPr/>
        </p:nvSpPr>
        <p:spPr>
          <a:xfrm>
            <a:off x="360000" y="2407825"/>
            <a:ext cx="2808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endParaRPr sz="19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7" name="Google Shape;737;p74"/>
          <p:cNvCxnSpPr/>
          <p:nvPr/>
        </p:nvCxnSpPr>
        <p:spPr>
          <a:xfrm>
            <a:off x="379500" y="2009050"/>
            <a:ext cx="1500" cy="18234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4"/>
          <p:cNvCxnSpPr/>
          <p:nvPr/>
        </p:nvCxnSpPr>
        <p:spPr>
          <a:xfrm>
            <a:off x="918700" y="2924725"/>
            <a:ext cx="0" cy="930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74"/>
          <p:cNvSpPr txBox="1"/>
          <p:nvPr/>
        </p:nvSpPr>
        <p:spPr>
          <a:xfrm>
            <a:off x="243600" y="1470150"/>
            <a:ext cx="554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BYPASS THE ORDERED SEQUENCE: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40" name="Google Shape;740;p74"/>
          <p:cNvSpPr txBox="1"/>
          <p:nvPr/>
        </p:nvSpPr>
        <p:spPr>
          <a:xfrm>
            <a:off x="4672675" y="2505625"/>
            <a:ext cx="29118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each element of the sequence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action 1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 action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2.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1" name="Google Shape;741;p74"/>
          <p:cNvSpPr/>
          <p:nvPr/>
        </p:nvSpPr>
        <p:spPr>
          <a:xfrm rot="5400000">
            <a:off x="599250" y="3661838"/>
            <a:ext cx="99900" cy="53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4"/>
          <p:cNvSpPr/>
          <p:nvPr/>
        </p:nvSpPr>
        <p:spPr>
          <a:xfrm>
            <a:off x="448225" y="2005850"/>
            <a:ext cx="32610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Performing actions</a:t>
            </a:r>
            <a:endParaRPr/>
          </a:p>
        </p:txBody>
      </p:sp>
      <p:sp>
        <p:nvSpPr>
          <p:cNvPr id="743" name="Google Shape;743;p74"/>
          <p:cNvSpPr/>
          <p:nvPr/>
        </p:nvSpPr>
        <p:spPr>
          <a:xfrm>
            <a:off x="918900" y="2521175"/>
            <a:ext cx="3261000" cy="27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each element of the sequence</a:t>
            </a:r>
            <a:endParaRPr sz="1300"/>
          </a:p>
        </p:txBody>
      </p:sp>
      <p:sp>
        <p:nvSpPr>
          <p:cNvPr id="744" name="Google Shape;744;p74"/>
          <p:cNvSpPr/>
          <p:nvPr/>
        </p:nvSpPr>
        <p:spPr>
          <a:xfrm>
            <a:off x="1060125" y="2955463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 1</a:t>
            </a:r>
            <a:endParaRPr/>
          </a:p>
        </p:txBody>
      </p:sp>
      <p:sp>
        <p:nvSpPr>
          <p:cNvPr id="745" name="Google Shape;745;p74"/>
          <p:cNvSpPr/>
          <p:nvPr/>
        </p:nvSpPr>
        <p:spPr>
          <a:xfrm>
            <a:off x="1060125" y="342198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 2</a:t>
            </a:r>
            <a:endParaRPr/>
          </a:p>
        </p:txBody>
      </p:sp>
      <p:sp>
        <p:nvSpPr>
          <p:cNvPr id="746" name="Google Shape;746;p74"/>
          <p:cNvSpPr txBox="1"/>
          <p:nvPr/>
        </p:nvSpPr>
        <p:spPr>
          <a:xfrm>
            <a:off x="4179888" y="2426363"/>
            <a:ext cx="4863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Google Shape;747;p74"/>
          <p:cNvSpPr/>
          <p:nvPr/>
        </p:nvSpPr>
        <p:spPr>
          <a:xfrm>
            <a:off x="4243038" y="2521163"/>
            <a:ext cx="211800" cy="27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7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53" name="Google Shape;753;p7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75"/>
          <p:cNvSpPr txBox="1"/>
          <p:nvPr/>
        </p:nvSpPr>
        <p:spPr>
          <a:xfrm>
            <a:off x="360000" y="175175"/>
            <a:ext cx="7099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for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loop: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repeat actions x times;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bypass the ordered sequence.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6" name="Google Shape;756;p7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7" name="Google Shape;7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7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0" name="Google Shape;7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5"/>
          <p:cNvSpPr txBox="1"/>
          <p:nvPr/>
        </p:nvSpPr>
        <p:spPr>
          <a:xfrm>
            <a:off x="360000" y="2407825"/>
            <a:ext cx="43032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symbol </a:t>
            </a: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login:</a:t>
            </a:r>
            <a:endParaRPr sz="1900">
              <a:solidFill>
                <a:srgbClr val="0000FF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62" name="Google Shape;762;p75"/>
          <p:cNvCxnSpPr/>
          <p:nvPr/>
        </p:nvCxnSpPr>
        <p:spPr>
          <a:xfrm>
            <a:off x="379500" y="2009150"/>
            <a:ext cx="0" cy="1912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75"/>
          <p:cNvCxnSpPr/>
          <p:nvPr/>
        </p:nvCxnSpPr>
        <p:spPr>
          <a:xfrm>
            <a:off x="918700" y="2924725"/>
            <a:ext cx="0" cy="1019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75"/>
          <p:cNvSpPr txBox="1"/>
          <p:nvPr/>
        </p:nvSpPr>
        <p:spPr>
          <a:xfrm>
            <a:off x="911988" y="2799575"/>
            <a:ext cx="59955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symbol == </a:t>
            </a:r>
            <a:r>
              <a:rPr lang="en" sz="19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'.'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9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'Letters and numbers only'</a:t>
            </a:r>
            <a:r>
              <a:rPr lang="en" sz="18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0000FF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5" name="Google Shape;765;p75"/>
          <p:cNvSpPr txBox="1"/>
          <p:nvPr/>
        </p:nvSpPr>
        <p:spPr>
          <a:xfrm>
            <a:off x="4752000" y="2507900"/>
            <a:ext cx="3075600" cy="18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For each </a:t>
            </a: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symbol</a:t>
            </a: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in the string: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the symbol is a dot,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print the message</a:t>
            </a:r>
            <a:r>
              <a:rPr lang="en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75"/>
          <p:cNvSpPr txBox="1"/>
          <p:nvPr/>
        </p:nvSpPr>
        <p:spPr>
          <a:xfrm>
            <a:off x="379500" y="1939825"/>
            <a:ext cx="4932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login = </a:t>
            </a: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9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'Create a login'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00">
              <a:solidFill>
                <a:srgbClr val="0000FF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7" name="Google Shape;767;p75"/>
          <p:cNvSpPr txBox="1"/>
          <p:nvPr/>
        </p:nvSpPr>
        <p:spPr>
          <a:xfrm>
            <a:off x="243600" y="1470150"/>
            <a:ext cx="554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BYPASS THE ORDERED SEQUENCE:</a:t>
            </a:r>
            <a:endParaRPr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768" name="Google Shape;768;p75"/>
          <p:cNvCxnSpPr/>
          <p:nvPr/>
        </p:nvCxnSpPr>
        <p:spPr>
          <a:xfrm>
            <a:off x="318300" y="4179800"/>
            <a:ext cx="71829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75"/>
          <p:cNvSpPr txBox="1"/>
          <p:nvPr/>
        </p:nvSpPr>
        <p:spPr>
          <a:xfrm>
            <a:off x="318300" y="4362975"/>
            <a:ext cx="2767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login = </a:t>
            </a:r>
            <a:r>
              <a:rPr lang="en" sz="19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'sasha2007'</a:t>
            </a:r>
            <a:endParaRPr sz="19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770" name="Google Shape;770;p75"/>
          <p:cNvGraphicFramePr/>
          <p:nvPr/>
        </p:nvGraphicFramePr>
        <p:xfrm>
          <a:off x="3764513" y="4283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405275"/>
                <a:gridCol w="405275"/>
                <a:gridCol w="405275"/>
                <a:gridCol w="405275"/>
                <a:gridCol w="405275"/>
                <a:gridCol w="405275"/>
                <a:gridCol w="405275"/>
                <a:gridCol w="405275"/>
                <a:gridCol w="405275"/>
              </a:tblGrid>
              <a:tr h="34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7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8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cxnSp>
        <p:nvCxnSpPr>
          <p:cNvPr id="771" name="Google Shape;771;p75"/>
          <p:cNvCxnSpPr>
            <a:stCxn id="769" idx="3"/>
          </p:cNvCxnSpPr>
          <p:nvPr/>
        </p:nvCxnSpPr>
        <p:spPr>
          <a:xfrm>
            <a:off x="3086100" y="4613175"/>
            <a:ext cx="5334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6" name="Google Shape;776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77" name="Google Shape;777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9" name="Google Shape;779;p76"/>
          <p:cNvSpPr txBox="1"/>
          <p:nvPr/>
        </p:nvSpPr>
        <p:spPr>
          <a:xfrm>
            <a:off x="360000" y="175175"/>
            <a:ext cx="70995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function?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can you create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your own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function?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0" name="Google Shape;780;p7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1" name="Google Shape;7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9" name="Google Shape;789;p7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90" name="Google Shape;790;p7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7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3" name="Google Shape;79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7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6" name="Google Shape;79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77"/>
          <p:cNvSpPr txBox="1"/>
          <p:nvPr/>
        </p:nvSpPr>
        <p:spPr>
          <a:xfrm>
            <a:off x="360000" y="242425"/>
            <a:ext cx="70584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function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algorithm compiled in a programming language that has a unique name</a:t>
            </a:r>
            <a:r>
              <a:rPr lang="en"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2400" u="sng">
              <a:solidFill>
                <a:srgbClr val="FF784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 is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defined using a </a:t>
            </a:r>
            <a:r>
              <a:rPr lang="en" sz="1800">
                <a:solidFill>
                  <a:srgbClr val="1C00C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statement.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77"/>
          <p:cNvSpPr txBox="1"/>
          <p:nvPr/>
        </p:nvSpPr>
        <p:spPr>
          <a:xfrm>
            <a:off x="361650" y="1934900"/>
            <a:ext cx="5612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</a:t>
            </a: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ef           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         ,         …): 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9" name="Google Shape;799;p77"/>
          <p:cNvCxnSpPr/>
          <p:nvPr/>
        </p:nvCxnSpPr>
        <p:spPr>
          <a:xfrm>
            <a:off x="369950" y="1982300"/>
            <a:ext cx="0" cy="1659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77"/>
          <p:cNvCxnSpPr/>
          <p:nvPr/>
        </p:nvCxnSpPr>
        <p:spPr>
          <a:xfrm>
            <a:off x="920350" y="2451800"/>
            <a:ext cx="0" cy="1212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1" name="Google Shape;801;p77"/>
          <p:cNvSpPr/>
          <p:nvPr/>
        </p:nvSpPr>
        <p:spPr>
          <a:xfrm>
            <a:off x="1061775" y="248253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 action</a:t>
            </a:r>
            <a:r>
              <a:rPr lang="en"/>
              <a:t> 1</a:t>
            </a:r>
            <a:endParaRPr/>
          </a:p>
        </p:txBody>
      </p:sp>
      <p:sp>
        <p:nvSpPr>
          <p:cNvPr id="802" name="Google Shape;802;p77"/>
          <p:cNvSpPr/>
          <p:nvPr/>
        </p:nvSpPr>
        <p:spPr>
          <a:xfrm>
            <a:off x="1061775" y="301158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</a:t>
            </a:r>
            <a:r>
              <a:rPr lang="en"/>
              <a:t> 2</a:t>
            </a:r>
            <a:endParaRPr/>
          </a:p>
        </p:txBody>
      </p:sp>
      <p:sp>
        <p:nvSpPr>
          <p:cNvPr id="803" name="Google Shape;803;p77"/>
          <p:cNvSpPr/>
          <p:nvPr/>
        </p:nvSpPr>
        <p:spPr>
          <a:xfrm>
            <a:off x="1010000" y="1982300"/>
            <a:ext cx="1277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Function name</a:t>
            </a:r>
            <a:endParaRPr sz="1300"/>
          </a:p>
        </p:txBody>
      </p:sp>
      <p:sp>
        <p:nvSpPr>
          <p:cNvPr id="804" name="Google Shape;804;p77"/>
          <p:cNvSpPr/>
          <p:nvPr/>
        </p:nvSpPr>
        <p:spPr>
          <a:xfrm>
            <a:off x="2474775" y="1982300"/>
            <a:ext cx="1112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parameter 1</a:t>
            </a:r>
            <a:endParaRPr sz="1300"/>
          </a:p>
        </p:txBody>
      </p:sp>
      <p:sp>
        <p:nvSpPr>
          <p:cNvPr id="805" name="Google Shape;805;p77"/>
          <p:cNvSpPr/>
          <p:nvPr/>
        </p:nvSpPr>
        <p:spPr>
          <a:xfrm>
            <a:off x="3837300" y="1982300"/>
            <a:ext cx="1112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parameter</a:t>
            </a:r>
            <a:r>
              <a:rPr lang="en" sz="1300"/>
              <a:t> 1</a:t>
            </a:r>
            <a:endParaRPr sz="1300"/>
          </a:p>
        </p:txBody>
      </p:sp>
      <p:sp>
        <p:nvSpPr>
          <p:cNvPr id="806" name="Google Shape;806;p77"/>
          <p:cNvSpPr/>
          <p:nvPr/>
        </p:nvSpPr>
        <p:spPr>
          <a:xfrm rot="5400000">
            <a:off x="589700" y="3493538"/>
            <a:ext cx="99900" cy="539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7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12" name="Google Shape;812;p7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4" name="Google Shape;814;p78"/>
          <p:cNvSpPr txBox="1"/>
          <p:nvPr/>
        </p:nvSpPr>
        <p:spPr>
          <a:xfrm>
            <a:off x="360000" y="175175"/>
            <a:ext cx="7099500" cy="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 of functions 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do you know?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create a function </a:t>
            </a:r>
            <a:r>
              <a:rPr lang="en" sz="26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that returns a value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15" name="Google Shape;815;p7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6" name="Google Shape;8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7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25" name="Google Shape;825;p7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7" name="Google Shape;827;p7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8" name="Google Shape;8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7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7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1" name="Google Shape;83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79"/>
          <p:cNvSpPr txBox="1"/>
          <p:nvPr/>
        </p:nvSpPr>
        <p:spPr>
          <a:xfrm>
            <a:off x="360000" y="242425"/>
            <a:ext cx="70584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Types of functions: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functions that return a value (number, list);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●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functions that return nothing (None).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79"/>
          <p:cNvSpPr txBox="1"/>
          <p:nvPr/>
        </p:nvSpPr>
        <p:spPr>
          <a:xfrm>
            <a:off x="417675" y="2116650"/>
            <a:ext cx="5612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           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         ,         …): 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34" name="Google Shape;834;p79"/>
          <p:cNvCxnSpPr/>
          <p:nvPr/>
        </p:nvCxnSpPr>
        <p:spPr>
          <a:xfrm>
            <a:off x="425975" y="2164050"/>
            <a:ext cx="0" cy="2060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79"/>
          <p:cNvCxnSpPr/>
          <p:nvPr/>
        </p:nvCxnSpPr>
        <p:spPr>
          <a:xfrm>
            <a:off x="976375" y="2633550"/>
            <a:ext cx="0" cy="1546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6" name="Google Shape;836;p79"/>
          <p:cNvSpPr/>
          <p:nvPr/>
        </p:nvSpPr>
        <p:spPr>
          <a:xfrm>
            <a:off x="1117800" y="266428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</a:t>
            </a:r>
            <a:r>
              <a:rPr lang="en"/>
              <a:t> 1</a:t>
            </a:r>
            <a:endParaRPr/>
          </a:p>
        </p:txBody>
      </p:sp>
      <p:sp>
        <p:nvSpPr>
          <p:cNvPr id="837" name="Google Shape;837;p79"/>
          <p:cNvSpPr/>
          <p:nvPr/>
        </p:nvSpPr>
        <p:spPr>
          <a:xfrm>
            <a:off x="1117800" y="319333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</a:t>
            </a:r>
            <a:r>
              <a:rPr lang="en"/>
              <a:t> 2</a:t>
            </a:r>
            <a:endParaRPr/>
          </a:p>
        </p:txBody>
      </p:sp>
      <p:sp>
        <p:nvSpPr>
          <p:cNvPr id="838" name="Google Shape;838;p79"/>
          <p:cNvSpPr/>
          <p:nvPr/>
        </p:nvSpPr>
        <p:spPr>
          <a:xfrm>
            <a:off x="1066025" y="2164050"/>
            <a:ext cx="1277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Function name</a:t>
            </a:r>
            <a:endParaRPr sz="1300"/>
          </a:p>
        </p:txBody>
      </p:sp>
      <p:sp>
        <p:nvSpPr>
          <p:cNvPr id="839" name="Google Shape;839;p79"/>
          <p:cNvSpPr/>
          <p:nvPr/>
        </p:nvSpPr>
        <p:spPr>
          <a:xfrm>
            <a:off x="2530800" y="2164050"/>
            <a:ext cx="1112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parameter</a:t>
            </a:r>
            <a:r>
              <a:rPr lang="en" sz="1300"/>
              <a:t> 1</a:t>
            </a:r>
            <a:endParaRPr sz="1300"/>
          </a:p>
        </p:txBody>
      </p:sp>
      <p:sp>
        <p:nvSpPr>
          <p:cNvPr id="840" name="Google Shape;840;p79"/>
          <p:cNvSpPr/>
          <p:nvPr/>
        </p:nvSpPr>
        <p:spPr>
          <a:xfrm>
            <a:off x="3893325" y="2164050"/>
            <a:ext cx="1112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parameter</a:t>
            </a:r>
            <a:r>
              <a:rPr lang="en" sz="1300"/>
              <a:t> 1</a:t>
            </a:r>
            <a:endParaRPr sz="1300"/>
          </a:p>
        </p:txBody>
      </p:sp>
      <p:sp>
        <p:nvSpPr>
          <p:cNvPr id="841" name="Google Shape;841;p79"/>
          <p:cNvSpPr txBox="1"/>
          <p:nvPr/>
        </p:nvSpPr>
        <p:spPr>
          <a:xfrm>
            <a:off x="312600" y="1615175"/>
            <a:ext cx="554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FUNCTION RETURNING A VALUE: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42" name="Google Shape;842;p79"/>
          <p:cNvSpPr txBox="1"/>
          <p:nvPr/>
        </p:nvSpPr>
        <p:spPr>
          <a:xfrm>
            <a:off x="1066025" y="3722400"/>
            <a:ext cx="9888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endParaRPr/>
          </a:p>
        </p:txBody>
      </p:sp>
      <p:sp>
        <p:nvSpPr>
          <p:cNvPr id="843" name="Google Shape;843;p79"/>
          <p:cNvSpPr/>
          <p:nvPr/>
        </p:nvSpPr>
        <p:spPr>
          <a:xfrm>
            <a:off x="2054825" y="3769800"/>
            <a:ext cx="10614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Value</a:t>
            </a:r>
            <a:endParaRPr sz="13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8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49" name="Google Shape;849;p8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8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2" name="Google Shape;85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8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8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5" name="Google Shape;85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0"/>
          <p:cNvSpPr txBox="1"/>
          <p:nvPr/>
        </p:nvSpPr>
        <p:spPr>
          <a:xfrm>
            <a:off x="360000" y="242425"/>
            <a:ext cx="70584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Types of functions: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 that return a value (number, list);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functions that return nothing (None).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7" name="Google Shape;857;p80"/>
          <p:cNvSpPr txBox="1"/>
          <p:nvPr/>
        </p:nvSpPr>
        <p:spPr>
          <a:xfrm>
            <a:off x="417675" y="2116650"/>
            <a:ext cx="5612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def           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         ,         …): </a:t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58" name="Google Shape;858;p80"/>
          <p:cNvCxnSpPr/>
          <p:nvPr/>
        </p:nvCxnSpPr>
        <p:spPr>
          <a:xfrm>
            <a:off x="425975" y="2164050"/>
            <a:ext cx="0" cy="1645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80"/>
          <p:cNvCxnSpPr/>
          <p:nvPr/>
        </p:nvCxnSpPr>
        <p:spPr>
          <a:xfrm>
            <a:off x="976375" y="2633550"/>
            <a:ext cx="0" cy="1120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80"/>
          <p:cNvSpPr/>
          <p:nvPr/>
        </p:nvSpPr>
        <p:spPr>
          <a:xfrm>
            <a:off x="1117800" y="266428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</a:t>
            </a:r>
            <a:r>
              <a:rPr lang="en"/>
              <a:t> 1</a:t>
            </a:r>
            <a:endParaRPr/>
          </a:p>
        </p:txBody>
      </p:sp>
      <p:sp>
        <p:nvSpPr>
          <p:cNvPr id="861" name="Google Shape;861;p80"/>
          <p:cNvSpPr/>
          <p:nvPr/>
        </p:nvSpPr>
        <p:spPr>
          <a:xfrm>
            <a:off x="1117800" y="3193338"/>
            <a:ext cx="2469900" cy="402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 action</a:t>
            </a:r>
            <a:r>
              <a:rPr lang="en"/>
              <a:t> 2</a:t>
            </a:r>
            <a:endParaRPr/>
          </a:p>
        </p:txBody>
      </p:sp>
      <p:sp>
        <p:nvSpPr>
          <p:cNvPr id="862" name="Google Shape;862;p80"/>
          <p:cNvSpPr/>
          <p:nvPr/>
        </p:nvSpPr>
        <p:spPr>
          <a:xfrm>
            <a:off x="1066025" y="2164050"/>
            <a:ext cx="1277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Function name</a:t>
            </a:r>
            <a:endParaRPr sz="1300"/>
          </a:p>
        </p:txBody>
      </p:sp>
      <p:sp>
        <p:nvSpPr>
          <p:cNvPr id="863" name="Google Shape;863;p80"/>
          <p:cNvSpPr/>
          <p:nvPr/>
        </p:nvSpPr>
        <p:spPr>
          <a:xfrm>
            <a:off x="2530800" y="2164050"/>
            <a:ext cx="1112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parameter</a:t>
            </a:r>
            <a:r>
              <a:rPr lang="en" sz="1300"/>
              <a:t> 1</a:t>
            </a:r>
            <a:endParaRPr sz="1300"/>
          </a:p>
        </p:txBody>
      </p:sp>
      <p:sp>
        <p:nvSpPr>
          <p:cNvPr id="864" name="Google Shape;864;p80"/>
          <p:cNvSpPr/>
          <p:nvPr/>
        </p:nvSpPr>
        <p:spPr>
          <a:xfrm>
            <a:off x="3893325" y="2164050"/>
            <a:ext cx="1112700" cy="37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833AE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parameter</a:t>
            </a:r>
            <a:r>
              <a:rPr lang="en" sz="1300"/>
              <a:t> 1</a:t>
            </a:r>
            <a:endParaRPr sz="1300"/>
          </a:p>
        </p:txBody>
      </p:sp>
      <p:sp>
        <p:nvSpPr>
          <p:cNvPr id="865" name="Google Shape;865;p80"/>
          <p:cNvSpPr txBox="1"/>
          <p:nvPr/>
        </p:nvSpPr>
        <p:spPr>
          <a:xfrm>
            <a:off x="312600" y="1615175"/>
            <a:ext cx="55491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Black"/>
                <a:ea typeface="Montserrat Black"/>
                <a:cs typeface="Montserrat Black"/>
                <a:sym typeface="Montserrat Black"/>
              </a:rPr>
              <a:t>FUNCTION NOT RETURNING A VALUE: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81"/>
          <p:cNvSpPr txBox="1"/>
          <p:nvPr/>
        </p:nvSpPr>
        <p:spPr>
          <a:xfrm>
            <a:off x="360000" y="175175"/>
            <a:ext cx="7099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 confirmed!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71" name="Google Shape;871;p8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72" name="Google Shape;872;p8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4" name="Google Shape;874;p8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5" name="Google Shape;8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8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81"/>
          <p:cNvSpPr txBox="1"/>
          <p:nvPr/>
        </p:nvSpPr>
        <p:spPr>
          <a:xfrm>
            <a:off x="43895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880" name="Google Shape;880;p81"/>
          <p:cNvSpPr txBox="1"/>
          <p:nvPr/>
        </p:nvSpPr>
        <p:spPr>
          <a:xfrm>
            <a:off x="306050" y="736000"/>
            <a:ext cx="70959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Great, you are ready for brainstorming and completing your work tasks!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1" name="Google Shape;881;p81"/>
          <p:cNvPicPr preferRelativeResize="0"/>
          <p:nvPr/>
        </p:nvPicPr>
        <p:blipFill rotWithShape="1">
          <a:blip r:embed="rId5">
            <a:alphaModFix/>
          </a:blip>
          <a:srcRect b="34205" l="0" r="64576" t="37713"/>
          <a:stretch/>
        </p:blipFill>
        <p:spPr>
          <a:xfrm>
            <a:off x="5969725" y="2926021"/>
            <a:ext cx="1749200" cy="181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82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82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82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82"/>
          <p:cNvSpPr txBox="1"/>
          <p:nvPr/>
        </p:nvSpPr>
        <p:spPr>
          <a:xfrm>
            <a:off x="366150" y="14505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A’s for All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private school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1" name="Google Shape;891;p82"/>
          <p:cNvSpPr txBox="1"/>
          <p:nvPr/>
        </p:nvSpPr>
        <p:spPr>
          <a:xfrm>
            <a:off x="360000" y="957895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2" name="Google Shape;892;p82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3"/>
          <p:cNvSpPr txBox="1"/>
          <p:nvPr/>
        </p:nvSpPr>
        <p:spPr>
          <a:xfrm>
            <a:off x="352725" y="175175"/>
            <a:ext cx="7115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Data archive for a private school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898" name="Google Shape;898;p8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99" name="Google Shape;899;p8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1" name="Google Shape;90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8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8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8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8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8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0" name="Google Shape;910;p83"/>
          <p:cNvSpPr txBox="1"/>
          <p:nvPr/>
        </p:nvSpPr>
        <p:spPr>
          <a:xfrm>
            <a:off x="286250" y="679050"/>
            <a:ext cx="6792900" cy="42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fulfill the order, we’ll use the data structure -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list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Each of you should know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is a list? What data can it store?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How do we work with list items?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are a lot of methods for working with lists.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It's important to understand how they work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have a description of them at hand.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1" name="Google Shape;911;p83"/>
          <p:cNvSpPr txBox="1"/>
          <p:nvPr/>
        </p:nvSpPr>
        <p:spPr>
          <a:xfrm>
            <a:off x="60659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pic>
        <p:nvPicPr>
          <p:cNvPr id="912" name="Google Shape;912;p83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7"/>
          <p:cNvSpPr txBox="1"/>
          <p:nvPr/>
        </p:nvSpPr>
        <p:spPr>
          <a:xfrm>
            <a:off x="303975" y="175175"/>
            <a:ext cx="7235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Great news!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7" name="Google Shape;267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8" name="Google Shape;268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5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7"/>
          <p:cNvSpPr txBox="1"/>
          <p:nvPr/>
        </p:nvSpPr>
        <p:spPr>
          <a:xfrm>
            <a:off x="6093575" y="2933225"/>
            <a:ext cx="15015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278" name="Google Shape;278;p57"/>
          <p:cNvSpPr txBox="1"/>
          <p:nvPr/>
        </p:nvSpPr>
        <p:spPr>
          <a:xfrm>
            <a:off x="236525" y="743200"/>
            <a:ext cx="6607800" cy="3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director of the A’s for All private school liked the automatic knowledge testing system so much that he ordered another project from ProTeam.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Now you have to develop an electronic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archive about students and teachers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to store the following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nformation on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performance;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list of subjects and lesson schedules;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information about school trips;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personal data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57"/>
          <p:cNvSpPr txBox="1"/>
          <p:nvPr/>
        </p:nvSpPr>
        <p:spPr>
          <a:xfrm>
            <a:off x="6068825" y="4478175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57"/>
          <p:cNvSpPr txBox="1"/>
          <p:nvPr/>
        </p:nvSpPr>
        <p:spPr>
          <a:xfrm>
            <a:off x="303975" y="4161775"/>
            <a:ext cx="53775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Ready? Let's start with a typical task!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57"/>
          <p:cNvCxnSpPr/>
          <p:nvPr/>
        </p:nvCxnSpPr>
        <p:spPr>
          <a:xfrm>
            <a:off x="984700" y="472000"/>
            <a:ext cx="1005600" cy="10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57"/>
          <p:cNvPicPr preferRelativeResize="0"/>
          <p:nvPr/>
        </p:nvPicPr>
        <p:blipFill rotWithShape="1">
          <a:blip r:embed="rId5">
            <a:alphaModFix/>
          </a:blip>
          <a:srcRect b="57733" l="4915" r="63593" t="16340"/>
          <a:stretch/>
        </p:blipFill>
        <p:spPr>
          <a:xfrm>
            <a:off x="6216725" y="2826188"/>
            <a:ext cx="1334799" cy="1672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8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18" name="Google Shape;918;p8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0" name="Google Shape;92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8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9" name="Google Shape;929;p84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FA82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list</a:t>
            </a: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is a structure for the ordered storage of data of different types</a:t>
            </a:r>
            <a:r>
              <a:rPr lang="en" sz="2100"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0" name="Google Shape;930;p84"/>
          <p:cNvSpPr txBox="1"/>
          <p:nvPr/>
        </p:nvSpPr>
        <p:spPr>
          <a:xfrm>
            <a:off x="342350" y="1886975"/>
            <a:ext cx="6549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results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181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176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160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178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171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165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9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931" name="Google Shape;931;p84"/>
          <p:cNvGraphicFramePr/>
          <p:nvPr/>
        </p:nvGraphicFramePr>
        <p:xfrm>
          <a:off x="1799438" y="323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667275"/>
                <a:gridCol w="667275"/>
                <a:gridCol w="667275"/>
                <a:gridCol w="667275"/>
                <a:gridCol w="667275"/>
                <a:gridCol w="667275"/>
                <a:gridCol w="667275"/>
              </a:tblGrid>
              <a:tr h="34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176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932" name="Google Shape;932;p84"/>
          <p:cNvSpPr txBox="1"/>
          <p:nvPr/>
        </p:nvSpPr>
        <p:spPr>
          <a:xfrm>
            <a:off x="257475" y="1393525"/>
            <a:ext cx="7059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 of long jump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84"/>
          <p:cNvSpPr txBox="1"/>
          <p:nvPr/>
        </p:nvSpPr>
        <p:spPr>
          <a:xfrm>
            <a:off x="257475" y="2637500"/>
            <a:ext cx="1309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List name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4" name="Google Shape;934;p84"/>
          <p:cNvCxnSpPr/>
          <p:nvPr/>
        </p:nvCxnSpPr>
        <p:spPr>
          <a:xfrm rot="10800000">
            <a:off x="872875" y="2308550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84"/>
          <p:cNvSpPr txBox="1"/>
          <p:nvPr/>
        </p:nvSpPr>
        <p:spPr>
          <a:xfrm>
            <a:off x="3081625" y="2637500"/>
            <a:ext cx="1787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List items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6" name="Google Shape;936;p84"/>
          <p:cNvCxnSpPr/>
          <p:nvPr/>
        </p:nvCxnSpPr>
        <p:spPr>
          <a:xfrm rot="10800000">
            <a:off x="3936425" y="2308550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84"/>
          <p:cNvSpPr txBox="1"/>
          <p:nvPr/>
        </p:nvSpPr>
        <p:spPr>
          <a:xfrm>
            <a:off x="2319625" y="4440100"/>
            <a:ext cx="3483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Numbers of list items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38" name="Google Shape;938;p84"/>
          <p:cNvCxnSpPr/>
          <p:nvPr/>
        </p:nvCxnSpPr>
        <p:spPr>
          <a:xfrm rot="10800000">
            <a:off x="3936425" y="4111150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3" name="Google Shape;943;p8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44" name="Google Shape;944;p8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6" name="Google Shape;9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8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8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8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3" name="Google Shape;95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8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85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list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 structure for the ordered storage of data of different types</a:t>
            </a:r>
            <a:r>
              <a:rPr lang="en" sz="21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6" name="Google Shape;956;p85"/>
          <p:cNvSpPr txBox="1"/>
          <p:nvPr/>
        </p:nvSpPr>
        <p:spPr>
          <a:xfrm>
            <a:off x="342350" y="1886975"/>
            <a:ext cx="6549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results = [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181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176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160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178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171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165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9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7" name="Google Shape;957;p85"/>
          <p:cNvSpPr txBox="1"/>
          <p:nvPr/>
        </p:nvSpPr>
        <p:spPr>
          <a:xfrm>
            <a:off x="257475" y="1393525"/>
            <a:ext cx="7059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List of long jump results.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8" name="Google Shape;958;p85"/>
          <p:cNvSpPr txBox="1"/>
          <p:nvPr/>
        </p:nvSpPr>
        <p:spPr>
          <a:xfrm>
            <a:off x="360000" y="2536575"/>
            <a:ext cx="418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‘Best result:’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results[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9" name="Google Shape;959;p85"/>
          <p:cNvSpPr txBox="1"/>
          <p:nvPr/>
        </p:nvSpPr>
        <p:spPr>
          <a:xfrm>
            <a:off x="5061501" y="2537000"/>
            <a:ext cx="2942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Best result: 181</a:t>
            </a:r>
            <a:endParaRPr sz="1600"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0" name="Google Shape;960;p85"/>
          <p:cNvCxnSpPr/>
          <p:nvPr/>
        </p:nvCxnSpPr>
        <p:spPr>
          <a:xfrm>
            <a:off x="4577950" y="2777300"/>
            <a:ext cx="448200" cy="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61" name="Google Shape;961;p85"/>
          <p:cNvSpPr txBox="1"/>
          <p:nvPr/>
        </p:nvSpPr>
        <p:spPr>
          <a:xfrm>
            <a:off x="2588550" y="3467375"/>
            <a:ext cx="2472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Getting a list item using its number (index)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2" name="Google Shape;962;p85"/>
          <p:cNvCxnSpPr/>
          <p:nvPr/>
        </p:nvCxnSpPr>
        <p:spPr>
          <a:xfrm rot="10800000">
            <a:off x="3765575" y="3041663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8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68" name="Google Shape;968;p8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0" name="Google Shape;97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8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8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8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7" name="Google Shape;977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8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86"/>
          <p:cNvSpPr txBox="1"/>
          <p:nvPr/>
        </p:nvSpPr>
        <p:spPr>
          <a:xfrm>
            <a:off x="275050" y="165250"/>
            <a:ext cx="74547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implement a project for programming a data archive, we need to be able to solve problems: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0" name="Google Shape;980;p86"/>
          <p:cNvSpPr/>
          <p:nvPr/>
        </p:nvSpPr>
        <p:spPr>
          <a:xfrm>
            <a:off x="3770700" y="1228600"/>
            <a:ext cx="3422100" cy="59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Create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list,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get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item, print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1" name="Google Shape;981;p86"/>
          <p:cNvSpPr/>
          <p:nvPr/>
        </p:nvSpPr>
        <p:spPr>
          <a:xfrm>
            <a:off x="3770700" y="2011400"/>
            <a:ext cx="3422100" cy="59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Adding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removing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items,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clearing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entire list</a:t>
            </a:r>
            <a:endParaRPr/>
          </a:p>
        </p:txBody>
      </p:sp>
      <p:sp>
        <p:nvSpPr>
          <p:cNvPr id="982" name="Google Shape;982;p86"/>
          <p:cNvSpPr/>
          <p:nvPr/>
        </p:nvSpPr>
        <p:spPr>
          <a:xfrm>
            <a:off x="3770700" y="2794200"/>
            <a:ext cx="3422100" cy="598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Searching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occurrences of an element in the 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p86"/>
          <p:cNvSpPr/>
          <p:nvPr/>
        </p:nvSpPr>
        <p:spPr>
          <a:xfrm>
            <a:off x="3770700" y="3524200"/>
            <a:ext cx="3422100" cy="800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Sorting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list items,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iterating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over items in a loop,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determining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length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 the list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84" name="Google Shape;984;p86"/>
          <p:cNvCxnSpPr/>
          <p:nvPr/>
        </p:nvCxnSpPr>
        <p:spPr>
          <a:xfrm>
            <a:off x="3227950" y="1534538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p86"/>
          <p:cNvCxnSpPr/>
          <p:nvPr/>
        </p:nvCxnSpPr>
        <p:spPr>
          <a:xfrm>
            <a:off x="3194375" y="2310638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p86"/>
          <p:cNvCxnSpPr/>
          <p:nvPr/>
        </p:nvCxnSpPr>
        <p:spPr>
          <a:xfrm>
            <a:off x="3194375" y="3086738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86"/>
          <p:cNvCxnSpPr/>
          <p:nvPr/>
        </p:nvCxnSpPr>
        <p:spPr>
          <a:xfrm>
            <a:off x="3194375" y="3945688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8" name="Google Shape;988;p86"/>
          <p:cNvSpPr/>
          <p:nvPr/>
        </p:nvSpPr>
        <p:spPr>
          <a:xfrm>
            <a:off x="444075" y="1228588"/>
            <a:ext cx="2762400" cy="59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storage and printing in whole and in parts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86"/>
          <p:cNvSpPr/>
          <p:nvPr/>
        </p:nvSpPr>
        <p:spPr>
          <a:xfrm>
            <a:off x="419950" y="2008038"/>
            <a:ext cx="2762400" cy="59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Adding new data and deleting unnecessary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86"/>
          <p:cNvSpPr/>
          <p:nvPr/>
        </p:nvSpPr>
        <p:spPr>
          <a:xfrm>
            <a:off x="419950" y="2787488"/>
            <a:ext cx="2762400" cy="59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Finding the data you want in a dataset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1" name="Google Shape;991;p86"/>
          <p:cNvSpPr/>
          <p:nvPr/>
        </p:nvSpPr>
        <p:spPr>
          <a:xfrm>
            <a:off x="419950" y="3566955"/>
            <a:ext cx="2762400" cy="75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processing for different purposes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8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97" name="Google Shape;997;p8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8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9" name="Google Shape;99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8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8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8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8" name="Google Shape;1008;p87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9" name="Google Shape;1009;p87"/>
          <p:cNvSpPr txBox="1"/>
          <p:nvPr/>
        </p:nvSpPr>
        <p:spPr>
          <a:xfrm>
            <a:off x="268950" y="19498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Example of such a program: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87"/>
          <p:cNvSpPr txBox="1"/>
          <p:nvPr/>
        </p:nvSpPr>
        <p:spPr>
          <a:xfrm>
            <a:off x="286250" y="679050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</a:t>
            </a:r>
            <a:r>
              <a:rPr i="1" lang="en">
                <a:latin typeface="Montserrat Black"/>
                <a:ea typeface="Montserrat Black"/>
                <a:cs typeface="Montserrat Black"/>
                <a:sym typeface="Montserrat Black"/>
              </a:rPr>
              <a:t> 1а.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At the beginning of the school year, students can enroll in clubs. Write a program for regional studies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enrollment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The program should do the following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request the names of the students as input and add them to the group.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after input is complete, print the group list.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1" name="Google Shape;1011;p87"/>
          <p:cNvSpPr txBox="1"/>
          <p:nvPr/>
        </p:nvSpPr>
        <p:spPr>
          <a:xfrm>
            <a:off x="5311600" y="3867375"/>
            <a:ext cx="21948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tools can help create the program?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2" name="Google Shape;101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825" y="2452441"/>
            <a:ext cx="3687000" cy="2521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8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18" name="Google Shape;1018;p8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8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20" name="Google Shape;102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8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8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8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8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8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8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7" name="Google Shape;1027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8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9" name="Google Shape;1029;p88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030" name="Google Shape;1030;p88"/>
          <p:cNvGraphicFramePr/>
          <p:nvPr/>
        </p:nvGraphicFramePr>
        <p:xfrm>
          <a:off x="335000" y="241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Function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students =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list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</a:t>
                      </a:r>
                      <a:endParaRPr sz="1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Declaring an empty list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students.append(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Smith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Adding an item to the end of the list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(students)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Printing the entire list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031" name="Google Shape;1031;p88"/>
          <p:cNvSpPr txBox="1"/>
          <p:nvPr/>
        </p:nvSpPr>
        <p:spPr>
          <a:xfrm>
            <a:off x="268950" y="19498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We need these tools: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88"/>
          <p:cNvSpPr txBox="1"/>
          <p:nvPr/>
        </p:nvSpPr>
        <p:spPr>
          <a:xfrm>
            <a:off x="286250" y="679050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1а.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beginning of the school year, students can enroll in clubs. Write a program for regional studies enrollment. The program should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 the names of the students as input and add them to the group.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input is complete, print the group list.</a:t>
            </a:r>
            <a:endParaRPr i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p8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38" name="Google Shape;1038;p8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8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0" name="Google Shape;10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8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8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8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8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7" name="Google Shape;104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8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9" name="Google Shape;1049;p89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50" name="Google Shape;1050;p89"/>
          <p:cNvSpPr txBox="1"/>
          <p:nvPr/>
        </p:nvSpPr>
        <p:spPr>
          <a:xfrm>
            <a:off x="286250" y="679050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1а.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the beginning of the school year, students can enroll in clubs. Write a program for regional studies enrollment. The program should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 the names of the students as input and add them to the group.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input is complete, print the group list.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i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1" name="Google Shape;1051;p89"/>
          <p:cNvSpPr txBox="1"/>
          <p:nvPr/>
        </p:nvSpPr>
        <p:spPr>
          <a:xfrm>
            <a:off x="286250" y="1882650"/>
            <a:ext cx="6896700" cy="21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students =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student =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“Enter the student’s last name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(0 -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stop input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)”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student !=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“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0”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students.append(student)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student =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“Enter the student’s last name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(0 -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stop input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)”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(students)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6" name="Google Shape;1056;p9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57" name="Google Shape;1057;p9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9" name="Google Shape;105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9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9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9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9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9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6" name="Google Shape;1066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9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90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9" name="Google Shape;1069;p90"/>
          <p:cNvSpPr txBox="1"/>
          <p:nvPr/>
        </p:nvSpPr>
        <p:spPr>
          <a:xfrm>
            <a:off x="286250" y="22557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of such a program: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90"/>
          <p:cNvSpPr txBox="1"/>
          <p:nvPr/>
        </p:nvSpPr>
        <p:spPr>
          <a:xfrm>
            <a:off x="286250" y="679050"/>
            <a:ext cx="7065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</a:t>
            </a:r>
            <a:r>
              <a:rPr i="1" lang="en">
                <a:latin typeface="Montserrat Black"/>
                <a:ea typeface="Montserrat Black"/>
                <a:cs typeface="Montserrat Black"/>
                <a:sym typeface="Montserrat Black"/>
              </a:rPr>
              <a:t> 1b.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teacher asked to modify the program.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list should already contain the names of last year's students (Johnson, Smith).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Safeguard against inattention: if the name entered is already in the list, do not add it again.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After you finish entering names, sort them alphabetically.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1" name="Google Shape;1071;p90"/>
          <p:cNvSpPr txBox="1"/>
          <p:nvPr/>
        </p:nvSpPr>
        <p:spPr>
          <a:xfrm>
            <a:off x="4875325" y="3845750"/>
            <a:ext cx="21948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tools can help modify the program?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2" name="Google Shape;1072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48" y="2877887"/>
            <a:ext cx="4625604" cy="21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9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78" name="Google Shape;1078;p9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0" name="Google Shape;1080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9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9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7" name="Google Shape;108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9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91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090" name="Google Shape;1090;p91"/>
          <p:cNvGraphicFramePr/>
          <p:nvPr/>
        </p:nvGraphicFramePr>
        <p:xfrm>
          <a:off x="373550" y="2679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students = 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Johnson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...]</a:t>
                      </a:r>
                      <a:endParaRPr sz="1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Declaring a list of items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‘Johnson’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solidFill>
                            <a:srgbClr val="0000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students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Searching for</a:t>
                      </a:r>
                      <a:r>
                        <a:rPr lang="en"/>
                        <a:t> an occurrence of an item in the list (returns True or False)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students.sort()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Sorting the list in lexicographical order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</a:t>
                      </a:r>
                      <a:r>
                        <a:rPr lang="en"/>
                        <a:t>ascending numbers and letters of the alphabet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091" name="Google Shape;1091;p91"/>
          <p:cNvSpPr txBox="1"/>
          <p:nvPr/>
        </p:nvSpPr>
        <p:spPr>
          <a:xfrm>
            <a:off x="286250" y="22557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need these tools: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2" name="Google Shape;1092;p91"/>
          <p:cNvSpPr txBox="1"/>
          <p:nvPr/>
        </p:nvSpPr>
        <p:spPr>
          <a:xfrm>
            <a:off x="286250" y="679050"/>
            <a:ext cx="7065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1b.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teacher asked to modify the program.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list should already contain the names of last year's students (Johnson, Smith).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Safeguard against inattention: if the name entered is already in the list, do not add it again.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you finish entering names, sort them alphabetically.</a:t>
            </a:r>
            <a:endParaRPr i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9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98" name="Google Shape;1098;p9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00" name="Google Shape;110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9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9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9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9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9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9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7" name="Google Shape;110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9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92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10" name="Google Shape;1110;p92"/>
          <p:cNvSpPr txBox="1"/>
          <p:nvPr/>
        </p:nvSpPr>
        <p:spPr>
          <a:xfrm>
            <a:off x="286250" y="679050"/>
            <a:ext cx="7065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1b.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teacher asked to modify the program.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list should already contain the names of last year's students (Johnson, Smith).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Safeguard against inattention: if the name entered is already in the list, do not add it again.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you finish entering names, sort them alphabetically.</a:t>
            </a:r>
            <a:endParaRPr i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11" name="Google Shape;1111;p92"/>
          <p:cNvSpPr txBox="1"/>
          <p:nvPr/>
        </p:nvSpPr>
        <p:spPr>
          <a:xfrm>
            <a:off x="268250" y="2255725"/>
            <a:ext cx="7101300" cy="27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students = 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'Smith'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'Johnson'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student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the student's last name (0 - stop input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student !=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'0'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student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students: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'This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student is already enrolled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!'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students.append(student)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student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the student's last name (0 - stop input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students.sort()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Group filled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students)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9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17" name="Google Shape;1117;p9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9" name="Google Shape;11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9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9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9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9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9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9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93"/>
          <p:cNvSpPr txBox="1"/>
          <p:nvPr/>
        </p:nvSpPr>
        <p:spPr>
          <a:xfrm>
            <a:off x="43895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128" name="Google Shape;1128;p93"/>
          <p:cNvSpPr txBox="1"/>
          <p:nvPr/>
        </p:nvSpPr>
        <p:spPr>
          <a:xfrm>
            <a:off x="352725" y="175175"/>
            <a:ext cx="706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proceeding to another task: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9" name="Google Shape;1129;p93"/>
          <p:cNvSpPr txBox="1"/>
          <p:nvPr/>
        </p:nvSpPr>
        <p:spPr>
          <a:xfrm>
            <a:off x="360000" y="675975"/>
            <a:ext cx="71466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will the previous program display if the user enters Freeman? Johnson?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user entered these names: Pitt, Alba, Davidson, Smith. What will the program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How can we modify the program and limit the input capability to ten names?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0" name="Google Shape;1130;p9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1" name="Google Shape;1131;p93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5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8" name="Google Shape;288;p5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5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8"/>
          <p:cNvSpPr txBox="1"/>
          <p:nvPr/>
        </p:nvSpPr>
        <p:spPr>
          <a:xfrm>
            <a:off x="183275" y="692525"/>
            <a:ext cx="75825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Write a program to upload an archive of grades for the final test (how many there are is not known in advance) and determine the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of knowledge.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 program should display </a:t>
            </a: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all the grades received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quality of knowledge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(The maximum grade is 5, the minimum grade is 0.)</a:t>
            </a:r>
            <a:endParaRPr i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58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Test results analysis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9" name="Google Shape;299;p58"/>
          <p:cNvSpPr txBox="1"/>
          <p:nvPr/>
        </p:nvSpPr>
        <p:spPr>
          <a:xfrm>
            <a:off x="975000" y="1653200"/>
            <a:ext cx="201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Quality of knowledge =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" name="Google Shape;300;p58"/>
          <p:cNvSpPr txBox="1"/>
          <p:nvPr/>
        </p:nvSpPr>
        <p:spPr>
          <a:xfrm>
            <a:off x="3168000" y="1478175"/>
            <a:ext cx="250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Num. of 5s + num. of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4s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8"/>
          <p:cNvSpPr txBox="1"/>
          <p:nvPr/>
        </p:nvSpPr>
        <p:spPr>
          <a:xfrm>
            <a:off x="3070500" y="1819550"/>
            <a:ext cx="2697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Num. of people tested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" name="Google Shape;302;p58"/>
          <p:cNvCxnSpPr/>
          <p:nvPr/>
        </p:nvCxnSpPr>
        <p:spPr>
          <a:xfrm rot="10800000">
            <a:off x="2988000" y="1873850"/>
            <a:ext cx="269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8"/>
          <p:cNvSpPr txBox="1"/>
          <p:nvPr/>
        </p:nvSpPr>
        <p:spPr>
          <a:xfrm>
            <a:off x="5685300" y="1653200"/>
            <a:ext cx="791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• 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100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58"/>
          <p:cNvSpPr txBox="1"/>
          <p:nvPr/>
        </p:nvSpPr>
        <p:spPr>
          <a:xfrm>
            <a:off x="4146200" y="2876875"/>
            <a:ext cx="2829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Input unknown number of grades in advance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(for example, until input 0).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Output result set.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Output quality of knowledge.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25" y="2304650"/>
            <a:ext cx="3657956" cy="20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9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37" name="Google Shape;1137;p9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9" name="Google Shape;113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9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9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9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9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9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9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6" name="Google Shape;1146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9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8" name="Google Shape;1148;p94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9" name="Google Shape;1149;p94"/>
          <p:cNvSpPr txBox="1"/>
          <p:nvPr/>
        </p:nvSpPr>
        <p:spPr>
          <a:xfrm>
            <a:off x="286250" y="1882650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of such a program: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94"/>
          <p:cNvSpPr txBox="1"/>
          <p:nvPr/>
        </p:nvSpPr>
        <p:spPr>
          <a:xfrm>
            <a:off x="286250" y="679050"/>
            <a:ext cx="7065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</a:t>
            </a:r>
            <a:r>
              <a:rPr i="1" lang="en">
                <a:latin typeface="Montserrat Black"/>
                <a:ea typeface="Montserrat Black"/>
                <a:cs typeface="Montserrat Black"/>
                <a:sym typeface="Montserrat Black"/>
              </a:rPr>
              <a:t> 2.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Every six months, the nurse measures the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students’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heights. The archive already contains the measurement results of 6A. We need to do the following: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 and display the average height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the height of the tallest student.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94"/>
          <p:cNvSpPr txBox="1"/>
          <p:nvPr/>
        </p:nvSpPr>
        <p:spPr>
          <a:xfrm>
            <a:off x="4875325" y="3338300"/>
            <a:ext cx="21948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tools can help us write the program?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2" name="Google Shape;1152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50" y="2774739"/>
            <a:ext cx="4391650" cy="2122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7" name="Google Shape;1157;p9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58" name="Google Shape;1158;p9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9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0" name="Google Shape;116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9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9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9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9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9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9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9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9" name="Google Shape;1169;p95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1170" name="Google Shape;1170;p95"/>
          <p:cNvGraphicFramePr/>
          <p:nvPr/>
        </p:nvGraphicFramePr>
        <p:xfrm>
          <a:off x="373550" y="249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3227275"/>
                <a:gridCol w="4011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height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heights: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</a:t>
                      </a:r>
                      <a:r>
                        <a:rPr lang="en">
                          <a:solidFill>
                            <a:srgbClr val="9E9E9E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solidFill>
                            <a:srgbClr val="9E9E9E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Command1</a:t>
                      </a:r>
                      <a:endParaRPr>
                        <a:solidFill>
                          <a:srgbClr val="9E9E9E"/>
                        </a:solidFill>
                        <a:highlight>
                          <a:srgbClr val="FFFF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9E9E9E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>
                          <a:solidFill>
                            <a:srgbClr val="9E9E9E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Command2</a:t>
                      </a:r>
                      <a:endParaRPr>
                        <a:solidFill>
                          <a:srgbClr val="9E9E9E"/>
                        </a:solidFill>
                        <a:highlight>
                          <a:srgbClr val="FFFFFE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Sort</a:t>
                      </a:r>
                      <a:r>
                        <a:rPr lang="en"/>
                        <a:t> through the items in the heights list.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</a:t>
                      </a:r>
                      <a:r>
                        <a:rPr lang="en"/>
                        <a:t>For each item (height) in the list (heights) perform Command1, Command2</a:t>
                      </a:r>
                      <a:r>
                        <a:rPr lang="en"/>
                        <a:t>”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(heights)</a:t>
                      </a:r>
                      <a:endParaRPr>
                        <a:solidFill>
                          <a:srgbClr val="A31515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Determining the length of the heights list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71" name="Google Shape;1171;p95"/>
          <p:cNvSpPr txBox="1"/>
          <p:nvPr/>
        </p:nvSpPr>
        <p:spPr>
          <a:xfrm>
            <a:off x="286250" y="19398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need these tools: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95"/>
          <p:cNvSpPr txBox="1"/>
          <p:nvPr/>
        </p:nvSpPr>
        <p:spPr>
          <a:xfrm>
            <a:off x="286250" y="679050"/>
            <a:ext cx="7065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2.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 six months, the nurse measures the students’ heights. The archive already contains the measurement results of 6A. We need to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 and display the average height;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the height of the tallest student.</a:t>
            </a:r>
            <a:endParaRPr i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" name="Google Shape;1177;p9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78" name="Google Shape;1178;p9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9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0" name="Google Shape;1180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9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9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9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9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9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7" name="Google Shape;118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9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9" name="Google Shape;1189;p96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0" name="Google Shape;1190;p96"/>
          <p:cNvSpPr txBox="1"/>
          <p:nvPr/>
        </p:nvSpPr>
        <p:spPr>
          <a:xfrm>
            <a:off x="286250" y="679050"/>
            <a:ext cx="70653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2.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Every six months, the nurse measures the students’ heights. The archive already contains the measurement results of 6A. We need to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calculate and display the average height;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the height of the tallest student.</a:t>
            </a:r>
            <a:endParaRPr i="1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91" name="Google Shape;1191;p96"/>
          <p:cNvSpPr txBox="1"/>
          <p:nvPr/>
        </p:nvSpPr>
        <p:spPr>
          <a:xfrm>
            <a:off x="286250" y="1882650"/>
            <a:ext cx="622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heights = [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158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165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169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155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159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161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average_height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max_height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height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heights: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average_height += height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max_height &lt; height: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max_height = height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average_height = average_height /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(heights)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Measurements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heights)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'Average height:'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average_height)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Maximum height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max_height)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" name="Google Shape;1196;p9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7" name="Google Shape;1197;p9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9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9" name="Google Shape;11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9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9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9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9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9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9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6" name="Google Shape;120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97"/>
          <p:cNvSpPr txBox="1"/>
          <p:nvPr/>
        </p:nvSpPr>
        <p:spPr>
          <a:xfrm>
            <a:off x="43895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208" name="Google Shape;1208;p97"/>
          <p:cNvSpPr txBox="1"/>
          <p:nvPr/>
        </p:nvSpPr>
        <p:spPr>
          <a:xfrm>
            <a:off x="352725" y="175175"/>
            <a:ext cx="706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proceeding to another task: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9" name="Google Shape;1209;p97"/>
          <p:cNvSpPr txBox="1"/>
          <p:nvPr/>
        </p:nvSpPr>
        <p:spPr>
          <a:xfrm>
            <a:off x="360000" y="675975"/>
            <a:ext cx="71466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will the program display if another dataset is loaded: [164, 160, 162]? What will the value of the variable max_height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at each step of the loop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How will the results change if we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apply the sort() method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before starting to iterate over the items in the list in a loop?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How can we change the program so that it displays the minimum height instead of the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maximum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0" name="Google Shape;1210;p9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1" name="Google Shape;1211;p97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98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98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98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9" name="Google Shape;121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98"/>
          <p:cNvSpPr txBox="1"/>
          <p:nvPr/>
        </p:nvSpPr>
        <p:spPr>
          <a:xfrm>
            <a:off x="348850" y="10676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A’s for All: </a:t>
            </a:r>
            <a:endParaRPr sz="24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archive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1" name="Google Shape;1221;p98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6" name="Google Shape;1226;p9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27" name="Google Shape;1227;p9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9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99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99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99">
            <a:hlinkClick r:id="rId5"/>
          </p:cNvPr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mars.alg</a:t>
            </a: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7"/>
              </a:rPr>
              <a:t>.academy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33" name="Google Shape;1233;p99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tasks on the platform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4" name="Google Shape;1234;p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9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9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9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9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9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9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9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9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3" name="Google Shape;1243;p9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99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A’s for All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: data archive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9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9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A;s for All: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archive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0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D7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00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00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00"/>
          <p:cNvSpPr txBox="1"/>
          <p:nvPr/>
        </p:nvSpPr>
        <p:spPr>
          <a:xfrm>
            <a:off x="360000" y="704850"/>
            <a:ext cx="5115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Break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56" name="Google Shape;125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230" y="1697510"/>
            <a:ext cx="1847525" cy="174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1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01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01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01"/>
          <p:cNvSpPr txBox="1"/>
          <p:nvPr/>
        </p:nvSpPr>
        <p:spPr>
          <a:xfrm>
            <a:off x="348850" y="1279550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66" name="Google Shape;1266;p101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01"/>
          <p:cNvSpPr txBox="1"/>
          <p:nvPr/>
        </p:nvSpPr>
        <p:spPr>
          <a:xfrm>
            <a:off x="366150" y="14505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A’s for All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private school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68" name="Google Shape;1268;p101"/>
          <p:cNvSpPr txBox="1"/>
          <p:nvPr/>
        </p:nvSpPr>
        <p:spPr>
          <a:xfrm>
            <a:off x="360000" y="957895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10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74" name="Google Shape;1274;p10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0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6" name="Google Shape;127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0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0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0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0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0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0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3" name="Google Shape;1283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0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5" name="Google Shape;1285;p102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Write a program that requests the input of a random number of grades, stores them in an archive (as a list), and displays the number of students who received 5s.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02"/>
          <p:cNvSpPr txBox="1"/>
          <p:nvPr/>
        </p:nvSpPr>
        <p:spPr>
          <a:xfrm>
            <a:off x="352725" y="4338375"/>
            <a:ext cx="3659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write such a program?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7" name="Google Shape;1287;p102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2" name="Google Shape;1292;p10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93" name="Google Shape;1293;p10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0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5" name="Google Shape;129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0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0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0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0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0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0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2" name="Google Shape;130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0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4" name="Google Shape;1304;p103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requests the input of a random number of grades, stores them in an archive (as a list), and displays the number of students who received 5s.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5" name="Google Shape;1305;p103"/>
          <p:cNvSpPr txBox="1"/>
          <p:nvPr/>
        </p:nvSpPr>
        <p:spPr>
          <a:xfrm>
            <a:off x="352725" y="1461413"/>
            <a:ext cx="706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amount_five 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Enter the grade (0 - stop input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mark !=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amount_five +=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marks.append(mark)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mark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Enter the points (0 - stop input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'List of grades:'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marks)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'Number of fives:'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amount_five)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6" name="Google Shape;1306;p103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07" name="Google Shape;1307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250" y="1227232"/>
            <a:ext cx="2306550" cy="346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5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11" name="Google Shape;311;p5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5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9"/>
          <p:cNvSpPr txBox="1"/>
          <p:nvPr/>
        </p:nvSpPr>
        <p:spPr>
          <a:xfrm>
            <a:off x="183275" y="692525"/>
            <a:ext cx="7582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Write a program to upload an archive of grades for the final test (how many there are is not known in advance) and determine the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quality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of knowledge.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 program should display </a:t>
            </a: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all the grades received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and the </a:t>
            </a: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quality of knowledge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(The maximum grade is 5, the minimum grade is 0.)</a:t>
            </a:r>
            <a:endParaRPr i="1"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Test results analysis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22" name="Google Shape;322;p59"/>
          <p:cNvSpPr txBox="1"/>
          <p:nvPr/>
        </p:nvSpPr>
        <p:spPr>
          <a:xfrm>
            <a:off x="975000" y="1653200"/>
            <a:ext cx="201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Quality of knowledge =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59"/>
          <p:cNvSpPr txBox="1"/>
          <p:nvPr/>
        </p:nvSpPr>
        <p:spPr>
          <a:xfrm>
            <a:off x="3168000" y="1478175"/>
            <a:ext cx="2502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Num. of 5s + num. of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4s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9"/>
          <p:cNvSpPr txBox="1"/>
          <p:nvPr/>
        </p:nvSpPr>
        <p:spPr>
          <a:xfrm>
            <a:off x="3070500" y="1819550"/>
            <a:ext cx="26973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Num. of people tested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p59"/>
          <p:cNvCxnSpPr/>
          <p:nvPr/>
        </p:nvCxnSpPr>
        <p:spPr>
          <a:xfrm rot="10800000">
            <a:off x="2988000" y="1873850"/>
            <a:ext cx="2697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59"/>
          <p:cNvSpPr txBox="1"/>
          <p:nvPr/>
        </p:nvSpPr>
        <p:spPr>
          <a:xfrm>
            <a:off x="5685300" y="1653200"/>
            <a:ext cx="7917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•  100 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59"/>
          <p:cNvSpPr txBox="1"/>
          <p:nvPr/>
        </p:nvSpPr>
        <p:spPr>
          <a:xfrm>
            <a:off x="4146200" y="2876875"/>
            <a:ext cx="28290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Input unknown number of grades in advance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(for example, until input 0).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Output result set.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Output quality of knowledge.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303975" y="4524200"/>
            <a:ext cx="6891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algorithm will the program run on?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will it work for one grade?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525" y="2304650"/>
            <a:ext cx="3657956" cy="20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2" name="Google Shape;1312;p10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13" name="Google Shape;1313;p10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0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5" name="Google Shape;13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0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0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0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0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0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0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2" name="Google Shape;1322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0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4" name="Google Shape;1324;p104"/>
          <p:cNvSpPr txBox="1"/>
          <p:nvPr/>
        </p:nvSpPr>
        <p:spPr>
          <a:xfrm>
            <a:off x="303175" y="835538"/>
            <a:ext cx="7065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amount_five 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 the grade (0 - stop input):'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mark !=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amount_five += </a:t>
            </a:r>
            <a:r>
              <a:rPr lang="en" sz="12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marks.append(mark)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mark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 the points (0 - stop input):'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rgbClr val="09885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'List of grades:'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marks)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'Number of fives:'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amount_five)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5" name="Google Shape;1325;p104"/>
          <p:cNvSpPr txBox="1"/>
          <p:nvPr/>
        </p:nvSpPr>
        <p:spPr>
          <a:xfrm>
            <a:off x="5512613" y="785075"/>
            <a:ext cx="2173500" cy="1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fact, there is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method to simplify the solution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 the problem.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is often used when processing keyboard data input.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104"/>
          <p:cNvSpPr/>
          <p:nvPr/>
        </p:nvSpPr>
        <p:spPr>
          <a:xfrm>
            <a:off x="183275" y="787675"/>
            <a:ext cx="5145000" cy="2936100"/>
          </a:xfrm>
          <a:prstGeom prst="roundRect">
            <a:avLst>
              <a:gd fmla="val 9541" name="adj"/>
            </a:avLst>
          </a:prstGeom>
          <a:noFill/>
          <a:ln cap="flat" cmpd="sng" w="19050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04"/>
          <p:cNvSpPr txBox="1"/>
          <p:nvPr/>
        </p:nvSpPr>
        <p:spPr>
          <a:xfrm>
            <a:off x="40307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28" name="Google Shape;1328;p104"/>
          <p:cNvSpPr txBox="1"/>
          <p:nvPr/>
        </p:nvSpPr>
        <p:spPr>
          <a:xfrm>
            <a:off x="4405000" y="2887700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pic>
        <p:nvPicPr>
          <p:cNvPr id="1329" name="Google Shape;1329;p104"/>
          <p:cNvPicPr preferRelativeResize="0"/>
          <p:nvPr/>
        </p:nvPicPr>
        <p:blipFill rotWithShape="1">
          <a:blip r:embed="rId5">
            <a:alphaModFix/>
          </a:blip>
          <a:srcRect b="16905" l="0" r="60076" t="52990"/>
          <a:stretch/>
        </p:blipFill>
        <p:spPr>
          <a:xfrm>
            <a:off x="5780299" y="2891421"/>
            <a:ext cx="1904724" cy="200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4" name="Google Shape;1334;p10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35" name="Google Shape;1335;p10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0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7" name="Google Shape;133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0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0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0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0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0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0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4" name="Google Shape;1344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0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05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requests the input of a random number of grades, stores them in an archive (as a list), and displays the number of students who received 5s.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7" name="Google Shape;1347;p105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48" name="Google Shape;1348;p105"/>
          <p:cNvSpPr txBox="1"/>
          <p:nvPr/>
        </p:nvSpPr>
        <p:spPr>
          <a:xfrm>
            <a:off x="343275" y="1688688"/>
            <a:ext cx="3459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marks_list</a:t>
            </a: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marks.</a:t>
            </a:r>
            <a:r>
              <a:rPr lang="en" sz="16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plit</a:t>
            </a: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‘ ’</a:t>
            </a: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sp>
        <p:nvSpPr>
          <p:cNvPr id="1349" name="Google Shape;1349;p105"/>
          <p:cNvSpPr txBox="1"/>
          <p:nvPr/>
        </p:nvSpPr>
        <p:spPr>
          <a:xfrm>
            <a:off x="4079050" y="1552225"/>
            <a:ext cx="3597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is a method that splits the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string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into parts according to the specified separator. A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list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made from the received parts.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0" name="Google Shape;1350;p105"/>
          <p:cNvCxnSpPr/>
          <p:nvPr/>
        </p:nvCxnSpPr>
        <p:spPr>
          <a:xfrm>
            <a:off x="3655988" y="1916538"/>
            <a:ext cx="392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351" name="Google Shape;1351;p105"/>
          <p:cNvGraphicFramePr/>
          <p:nvPr/>
        </p:nvGraphicFramePr>
        <p:xfrm>
          <a:off x="369450" y="278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4333050"/>
                <a:gridCol w="244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Program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The program displays</a:t>
                      </a:r>
                      <a:endParaRPr i="1" sz="11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= 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'4 5 3 2 3 5'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= marks.split(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print(marks)</a:t>
                      </a:r>
                      <a:endParaRPr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['4', '5', '3', '2', '3', '5']</a:t>
                      </a:r>
                      <a:endParaRPr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FA82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10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57" name="Google Shape;1357;p10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0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9" name="Google Shape;135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0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0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0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0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0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0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6" name="Google Shape;1366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0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106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requests the input of a random number of grades, stores them in an archive (as a list), and displays the number of students who received 5s.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9" name="Google Shape;1369;p106"/>
          <p:cNvSpPr txBox="1"/>
          <p:nvPr/>
        </p:nvSpPr>
        <p:spPr>
          <a:xfrm>
            <a:off x="352725" y="1461425"/>
            <a:ext cx="44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 = marks.split(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honours_student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marks: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'5'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honours_student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'Получены оценки:'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marks)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'Количество отличников:'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honours_student)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0" name="Google Shape;1370;p106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71" name="Google Shape;1371;p106"/>
          <p:cNvSpPr/>
          <p:nvPr/>
        </p:nvSpPr>
        <p:spPr>
          <a:xfrm>
            <a:off x="381000" y="1860175"/>
            <a:ext cx="4056600" cy="1965900"/>
          </a:xfrm>
          <a:prstGeom prst="roundRect">
            <a:avLst>
              <a:gd fmla="val 9120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82CC"/>
                </a:solidFill>
              </a:rPr>
              <a:t>How will the program change?</a:t>
            </a:r>
            <a:endParaRPr>
              <a:solidFill>
                <a:srgbClr val="FA82CC"/>
              </a:solidFill>
            </a:endParaRPr>
          </a:p>
        </p:txBody>
      </p:sp>
      <p:pic>
        <p:nvPicPr>
          <p:cNvPr id="1372" name="Google Shape;1372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1413" y="2000675"/>
            <a:ext cx="2999813" cy="155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7" name="Google Shape;1377;p10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78" name="Google Shape;1378;p10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0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0" name="Google Shape;138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10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0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0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0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0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10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7" name="Google Shape;1387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0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9" name="Google Shape;1389;p107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requests the input of a random number of grades, stores them in an archive (as a list), and displays the number of students who received 5s.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0" name="Google Shape;1390;p107"/>
          <p:cNvSpPr txBox="1"/>
          <p:nvPr/>
        </p:nvSpPr>
        <p:spPr>
          <a:xfrm>
            <a:off x="352725" y="1461425"/>
            <a:ext cx="44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200">
                <a:solidFill>
                  <a:srgbClr val="1C00C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 grades separated by spaces((The maximum grade is 5, the minimum grade is 0.)):'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 = marks.split(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honours_student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marks: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'5'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honours_student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'Grades received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marks)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'Number of honor students:'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honours_student)</a:t>
            </a:r>
            <a:endParaRPr sz="1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1" name="Google Shape;1391;p107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92" name="Google Shape;1392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4225" y="2000675"/>
            <a:ext cx="3717000" cy="19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08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Strings and lists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98" name="Google Shape;1398;p10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99" name="Google Shape;1399;p10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0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1" name="Google Shape;140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0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0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0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10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0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0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8" name="Google Shape;1408;p1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08"/>
          <p:cNvSpPr txBox="1"/>
          <p:nvPr/>
        </p:nvSpPr>
        <p:spPr>
          <a:xfrm>
            <a:off x="254550" y="622775"/>
            <a:ext cx="70653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You may have noticed that strings and lists have a lot in common.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Thanks to the Python interpreter, it has become possible to use the same operators to work with multiple data types.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0" name="Google Shape;1410;p10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1" name="Google Shape;1411;p108"/>
          <p:cNvSpPr txBox="1"/>
          <p:nvPr/>
        </p:nvSpPr>
        <p:spPr>
          <a:xfrm>
            <a:off x="43895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pic>
        <p:nvPicPr>
          <p:cNvPr id="1412" name="Google Shape;1412;p108"/>
          <p:cNvPicPr preferRelativeResize="0"/>
          <p:nvPr/>
        </p:nvPicPr>
        <p:blipFill rotWithShape="1">
          <a:blip r:embed="rId5">
            <a:alphaModFix/>
          </a:blip>
          <a:srcRect b="16905" l="0" r="60076" t="52990"/>
          <a:stretch/>
        </p:blipFill>
        <p:spPr>
          <a:xfrm>
            <a:off x="5780299" y="2891421"/>
            <a:ext cx="1904724" cy="200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09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Strings and lists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18" name="Google Shape;1418;p10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19" name="Google Shape;1419;p10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0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1" name="Google Shape;142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0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10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10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0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0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0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8" name="Google Shape;1428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09"/>
          <p:cNvSpPr txBox="1"/>
          <p:nvPr/>
        </p:nvSpPr>
        <p:spPr>
          <a:xfrm>
            <a:off x="254550" y="622775"/>
            <a:ext cx="7065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Comparing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different methods for working with strings and lists: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0" name="Google Shape;1430;p10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31" name="Google Shape;1431;p109"/>
          <p:cNvGraphicFramePr/>
          <p:nvPr/>
        </p:nvGraphicFramePr>
        <p:xfrm>
          <a:off x="373550" y="117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1807875"/>
                <a:gridCol w="301812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 + marks2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Merging strings into one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Merging lists into one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*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solidFill>
                          <a:srgbClr val="09885A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Repeat a string x times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Repeat items in a list x times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C00C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Calculating string length (number of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symbols</a:t>
                      </a:r>
                      <a:r>
                        <a:rPr lang="en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Calculating list length (number of items)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[i]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Getting a symbol using a number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Getting an item using a number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marks.find(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Search for an occurrence of a substring (returns the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input </a:t>
                      </a:r>
                      <a:r>
                        <a:rPr lang="en"/>
                        <a:t>number)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-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 </a:t>
                      </a:r>
                      <a:r>
                        <a:rPr lang="en">
                          <a:solidFill>
                            <a:srgbClr val="1C00C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marks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Search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for an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occurrence of 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symbol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in string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Search for an occurrence of an item in a list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32" name="Google Shape;1432;p109"/>
          <p:cNvSpPr/>
          <p:nvPr/>
        </p:nvSpPr>
        <p:spPr>
          <a:xfrm>
            <a:off x="183275" y="3768475"/>
            <a:ext cx="74400" cy="1236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10"/>
          <p:cNvSpPr txBox="1"/>
          <p:nvPr/>
        </p:nvSpPr>
        <p:spPr>
          <a:xfrm>
            <a:off x="201450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Strings and lists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38" name="Google Shape;1438;p11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39" name="Google Shape;1439;p11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1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1" name="Google Shape;144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11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1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1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1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1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1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8" name="Google Shape;144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110"/>
          <p:cNvSpPr txBox="1"/>
          <p:nvPr/>
        </p:nvSpPr>
        <p:spPr>
          <a:xfrm>
            <a:off x="103275" y="622775"/>
            <a:ext cx="7065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omparing different methods for working with strings and lists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0" name="Google Shape;1450;p11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51" name="Google Shape;1451;p110"/>
          <p:cNvGraphicFramePr/>
          <p:nvPr/>
        </p:nvGraphicFramePr>
        <p:xfrm>
          <a:off x="222275" y="117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1286025"/>
                <a:gridCol w="1980775"/>
                <a:gridCol w="573225"/>
                <a:gridCol w="2254725"/>
                <a:gridCol w="129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Merging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+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 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‘54’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+ 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 sz="15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r>
                        <a:rPr lang="en" sz="1500">
                          <a:solidFill>
                            <a:srgbClr val="A31515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endParaRPr sz="15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Repeat x times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solidFill>
                          <a:srgbClr val="09885A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‘555’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*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solidFill>
                          <a:srgbClr val="09885A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Length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en">
                          <a:solidFill>
                            <a:srgbClr val="1C00C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en" sz="105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 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solidFill>
                          <a:srgbClr val="1C00C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= </a:t>
                      </a:r>
                      <a:r>
                        <a:rPr lang="en">
                          <a:solidFill>
                            <a:srgbClr val="1C00C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r>
                        <a:rPr lang="en" sz="1050">
                          <a:solidFill>
                            <a:srgbClr val="202122"/>
                          </a:solidFill>
                          <a:highlight>
                            <a:srgbClr val="FFFFFF"/>
                          </a:highlight>
                        </a:rPr>
                        <a:t>  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Get using a number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arks =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‘545’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 = marks[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=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 =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marks[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Search for an occurrence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=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‘545’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 = marks.find(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‘3’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endParaRPr/>
                    </a:p>
                  </a:txBody>
                  <a:tcPr marT="91425" marB="91425" marR="91425" marL="91425"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= [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 =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‘3’ </a:t>
                      </a:r>
                      <a:r>
                        <a:rPr lang="en">
                          <a:solidFill>
                            <a:srgbClr val="1C00C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marks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</a:rPr>
                        <a:t>False</a:t>
                      </a:r>
                      <a:endParaRPr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1452" name="Google Shape;1452;p110"/>
          <p:cNvSpPr txBox="1"/>
          <p:nvPr/>
        </p:nvSpPr>
        <p:spPr>
          <a:xfrm>
            <a:off x="224125" y="4168600"/>
            <a:ext cx="73902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There are not always similarities between lists and strings that work. For example, for strings there are no direct counterparts for methods </a:t>
            </a: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like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 adding and removing list items.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11"/>
          <p:cNvSpPr txBox="1"/>
          <p:nvPr/>
        </p:nvSpPr>
        <p:spPr>
          <a:xfrm>
            <a:off x="201450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Strings and lists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58" name="Google Shape;1458;p11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59" name="Google Shape;1459;p11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1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61" name="Google Shape;146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1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1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1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1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1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1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8" name="Google Shape;1468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111"/>
          <p:cNvSpPr txBox="1"/>
          <p:nvPr/>
        </p:nvSpPr>
        <p:spPr>
          <a:xfrm>
            <a:off x="103275" y="622775"/>
            <a:ext cx="7065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For some methods, there are no direct counterparts: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0" name="Google Shape;1470;p11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71" name="Google Shape;1471;p111"/>
          <p:cNvGraphicFramePr/>
          <p:nvPr/>
        </p:nvGraphicFramePr>
        <p:xfrm>
          <a:off x="222275" y="117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{0F60AC06-E995-4FB4-BE6D-5EF7D2553251}</a:tableStyleId>
              </a:tblPr>
              <a:tblGrid>
                <a:gridCol w="1196375"/>
                <a:gridCol w="2608325"/>
                <a:gridCol w="601050"/>
                <a:gridCol w="1901925"/>
                <a:gridCol w="1082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Lists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Adding an item</a:t>
                      </a:r>
                      <a:endParaRPr/>
                    </a:p>
                  </a:txBody>
                  <a:tcPr marT="91425" marB="91425" marR="91425" marL="91425"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arks = [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marks.append(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2857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Removing an item using a value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 = [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marks.remove(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>
                          <a:solidFill>
                            <a:srgbClr val="09885A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Replacing an item with another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item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arks = 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‘545’</a:t>
                      </a:r>
                      <a:endParaRPr>
                        <a:solidFill>
                          <a:srgbClr val="A3151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 = marks.replace(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‘4’ 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‘5’ 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‘555’</a:t>
                      </a:r>
                      <a:endParaRPr>
                        <a:solidFill>
                          <a:srgbClr val="1C00C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 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cxnSp>
        <p:nvCxnSpPr>
          <p:cNvPr id="1472" name="Google Shape;1472;p111"/>
          <p:cNvCxnSpPr/>
          <p:nvPr/>
        </p:nvCxnSpPr>
        <p:spPr>
          <a:xfrm rot="10800000">
            <a:off x="2162725" y="3653125"/>
            <a:ext cx="0" cy="605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3" name="Google Shape;1473;p111"/>
          <p:cNvSpPr txBox="1"/>
          <p:nvPr/>
        </p:nvSpPr>
        <p:spPr>
          <a:xfrm>
            <a:off x="1008525" y="4291725"/>
            <a:ext cx="240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This string does not change, a new one is created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74" name="Google Shape;1474;p111"/>
          <p:cNvCxnSpPr/>
          <p:nvPr/>
        </p:nvCxnSpPr>
        <p:spPr>
          <a:xfrm rot="10800000">
            <a:off x="5665700" y="2801525"/>
            <a:ext cx="0" cy="139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5" name="Google Shape;1475;p111"/>
          <p:cNvSpPr txBox="1"/>
          <p:nvPr/>
        </p:nvSpPr>
        <p:spPr>
          <a:xfrm>
            <a:off x="4511500" y="4231225"/>
            <a:ext cx="24093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list changes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0" name="Google Shape;1480;p11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481" name="Google Shape;1481;p11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1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3" name="Google Shape;148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1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1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1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1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1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1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0" name="Google Shape;1490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112"/>
          <p:cNvSpPr txBox="1"/>
          <p:nvPr/>
        </p:nvSpPr>
        <p:spPr>
          <a:xfrm>
            <a:off x="4389575" y="2897675"/>
            <a:ext cx="1556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492" name="Google Shape;1492;p112"/>
          <p:cNvSpPr txBox="1"/>
          <p:nvPr/>
        </p:nvSpPr>
        <p:spPr>
          <a:xfrm>
            <a:off x="352725" y="17517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3" name="Google Shape;1493;p112"/>
          <p:cNvSpPr txBox="1"/>
          <p:nvPr/>
        </p:nvSpPr>
        <p:spPr>
          <a:xfrm>
            <a:off x="360000" y="806825"/>
            <a:ext cx="7146600" cy="3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list is a data type for a sequence of data of any type.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There are many ready-made methods for working with lists (adding an item, searching, sorting, etc.)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AutoNum type="arabicPeriod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Python interpreter has made it possible to override some operators for lists.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1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5" name="Google Shape;1495;p112"/>
          <p:cNvPicPr preferRelativeResize="0"/>
          <p:nvPr/>
        </p:nvPicPr>
        <p:blipFill rotWithShape="1">
          <a:blip r:embed="rId5">
            <a:alphaModFix/>
          </a:blip>
          <a:srcRect b="16905" l="0" r="60076" t="52990"/>
          <a:stretch/>
        </p:blipFill>
        <p:spPr>
          <a:xfrm>
            <a:off x="5780299" y="2891421"/>
            <a:ext cx="1904724" cy="200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1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13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13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13"/>
          <p:cNvSpPr txBox="1"/>
          <p:nvPr/>
        </p:nvSpPr>
        <p:spPr>
          <a:xfrm>
            <a:off x="348850" y="10676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A’s for All</a:t>
            </a: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archive</a:t>
            </a: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2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5" name="Google Shape;1505;p113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oogle Shape;334;p6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35" name="Google Shape;335;p6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6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0"/>
          <p:cNvSpPr/>
          <p:nvPr/>
        </p:nvSpPr>
        <p:spPr>
          <a:xfrm>
            <a:off x="1128700" y="631063"/>
            <a:ext cx="17034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Num. of fives = 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Num. of fours</a:t>
            </a:r>
            <a:r>
              <a:rPr lang="en" sz="1200"/>
              <a:t> = 0</a:t>
            </a:r>
            <a:endParaRPr sz="1200"/>
          </a:p>
        </p:txBody>
      </p:sp>
      <p:sp>
        <p:nvSpPr>
          <p:cNvPr id="345" name="Google Shape;345;p60"/>
          <p:cNvSpPr/>
          <p:nvPr/>
        </p:nvSpPr>
        <p:spPr>
          <a:xfrm>
            <a:off x="943813" y="1208838"/>
            <a:ext cx="207317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 grade</a:t>
            </a:r>
            <a:endParaRPr sz="1200"/>
          </a:p>
        </p:txBody>
      </p:sp>
      <p:sp>
        <p:nvSpPr>
          <p:cNvPr id="346" name="Google Shape;346;p60"/>
          <p:cNvSpPr txBox="1"/>
          <p:nvPr/>
        </p:nvSpPr>
        <p:spPr>
          <a:xfrm>
            <a:off x="112050" y="78450"/>
            <a:ext cx="6967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look at how to determine the quality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of one grade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0"/>
          <p:cNvSpPr/>
          <p:nvPr/>
        </p:nvSpPr>
        <p:spPr>
          <a:xfrm>
            <a:off x="1039102" y="1607788"/>
            <a:ext cx="1882600" cy="436425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it a five?</a:t>
            </a:r>
            <a:endParaRPr sz="1200"/>
          </a:p>
        </p:txBody>
      </p:sp>
      <p:sp>
        <p:nvSpPr>
          <p:cNvPr id="348" name="Google Shape;348;p60"/>
          <p:cNvSpPr/>
          <p:nvPr/>
        </p:nvSpPr>
        <p:spPr>
          <a:xfrm>
            <a:off x="433925" y="2136888"/>
            <a:ext cx="15465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 the num. of fives by 1</a:t>
            </a:r>
            <a:endParaRPr sz="1200"/>
          </a:p>
        </p:txBody>
      </p:sp>
      <p:sp>
        <p:nvSpPr>
          <p:cNvPr id="349" name="Google Shape;349;p60"/>
          <p:cNvSpPr/>
          <p:nvPr/>
        </p:nvSpPr>
        <p:spPr>
          <a:xfrm>
            <a:off x="1040302" y="2901838"/>
            <a:ext cx="1882600" cy="436425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0" name="Google Shape;350;p60"/>
          <p:cNvSpPr/>
          <p:nvPr/>
        </p:nvSpPr>
        <p:spPr>
          <a:xfrm>
            <a:off x="433925" y="3440863"/>
            <a:ext cx="15465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Increase the num. of fours by 1</a:t>
            </a:r>
            <a:endParaRPr sz="1200"/>
          </a:p>
        </p:txBody>
      </p:sp>
      <p:sp>
        <p:nvSpPr>
          <p:cNvPr id="351" name="Google Shape;351;p60"/>
          <p:cNvSpPr txBox="1"/>
          <p:nvPr/>
        </p:nvSpPr>
        <p:spPr>
          <a:xfrm>
            <a:off x="1314250" y="2979200"/>
            <a:ext cx="1334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Is it a four?</a:t>
            </a:r>
            <a:endParaRPr sz="1200"/>
          </a:p>
        </p:txBody>
      </p:sp>
      <p:sp>
        <p:nvSpPr>
          <p:cNvPr id="352" name="Google Shape;352;p60"/>
          <p:cNvSpPr/>
          <p:nvPr/>
        </p:nvSpPr>
        <p:spPr>
          <a:xfrm>
            <a:off x="903100" y="4156875"/>
            <a:ext cx="2154600" cy="281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the quality of knowledge</a:t>
            </a:r>
            <a:endParaRPr sz="1000"/>
          </a:p>
        </p:txBody>
      </p:sp>
      <p:sp>
        <p:nvSpPr>
          <p:cNvPr id="353" name="Google Shape;353;p60"/>
          <p:cNvSpPr/>
          <p:nvPr/>
        </p:nvSpPr>
        <p:spPr>
          <a:xfrm>
            <a:off x="764475" y="4593575"/>
            <a:ext cx="243422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4" name="Google Shape;354;p60"/>
          <p:cNvSpPr txBox="1"/>
          <p:nvPr/>
        </p:nvSpPr>
        <p:spPr>
          <a:xfrm>
            <a:off x="1039100" y="4529550"/>
            <a:ext cx="2073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Output grade and quality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355" name="Google Shape;355;p60"/>
          <p:cNvCxnSpPr>
            <a:stCxn id="344" idx="0"/>
          </p:cNvCxnSpPr>
          <p:nvPr/>
        </p:nvCxnSpPr>
        <p:spPr>
          <a:xfrm flipH="1" rot="10800000">
            <a:off x="1980400" y="510763"/>
            <a:ext cx="2400" cy="120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60"/>
          <p:cNvCxnSpPr>
            <a:stCxn id="344" idx="2"/>
            <a:endCxn id="345" idx="1"/>
          </p:cNvCxnSpPr>
          <p:nvPr/>
        </p:nvCxnSpPr>
        <p:spPr>
          <a:xfrm>
            <a:off x="1980400" y="1034563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60"/>
          <p:cNvCxnSpPr>
            <a:stCxn id="345" idx="4"/>
            <a:endCxn id="347" idx="0"/>
          </p:cNvCxnSpPr>
          <p:nvPr/>
        </p:nvCxnSpPr>
        <p:spPr>
          <a:xfrm>
            <a:off x="1980400" y="1433513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60"/>
          <p:cNvCxnSpPr>
            <a:stCxn id="347" idx="1"/>
          </p:cNvCxnSpPr>
          <p:nvPr/>
        </p:nvCxnSpPr>
        <p:spPr>
          <a:xfrm flipH="1">
            <a:off x="787402" y="1826000"/>
            <a:ext cx="251700" cy="3039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60"/>
          <p:cNvSpPr txBox="1"/>
          <p:nvPr/>
        </p:nvSpPr>
        <p:spPr>
          <a:xfrm>
            <a:off x="787400" y="1678125"/>
            <a:ext cx="442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Yes</a:t>
            </a:r>
            <a:endParaRPr i="1" sz="1000"/>
          </a:p>
        </p:txBody>
      </p:sp>
      <p:sp>
        <p:nvSpPr>
          <p:cNvPr id="360" name="Google Shape;360;p60"/>
          <p:cNvSpPr/>
          <p:nvPr/>
        </p:nvSpPr>
        <p:spPr>
          <a:xfrm>
            <a:off x="1952950" y="2700800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60"/>
          <p:cNvCxnSpPr>
            <a:stCxn id="360" idx="2"/>
          </p:cNvCxnSpPr>
          <p:nvPr/>
        </p:nvCxnSpPr>
        <p:spPr>
          <a:xfrm rot="10800000">
            <a:off x="776650" y="2546450"/>
            <a:ext cx="1176300" cy="1818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60"/>
          <p:cNvCxnSpPr>
            <a:stCxn id="347" idx="3"/>
            <a:endCxn id="360" idx="6"/>
          </p:cNvCxnSpPr>
          <p:nvPr/>
        </p:nvCxnSpPr>
        <p:spPr>
          <a:xfrm flipH="1">
            <a:off x="2007902" y="1826000"/>
            <a:ext cx="913800" cy="902400"/>
          </a:xfrm>
          <a:prstGeom prst="bentConnector3">
            <a:avLst>
              <a:gd fmla="val -2605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60"/>
          <p:cNvCxnSpPr>
            <a:stCxn id="360" idx="4"/>
            <a:endCxn id="349" idx="0"/>
          </p:cNvCxnSpPr>
          <p:nvPr/>
        </p:nvCxnSpPr>
        <p:spPr>
          <a:xfrm>
            <a:off x="1980400" y="2755700"/>
            <a:ext cx="1200" cy="146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60"/>
          <p:cNvSpPr txBox="1"/>
          <p:nvPr/>
        </p:nvSpPr>
        <p:spPr>
          <a:xfrm>
            <a:off x="2832100" y="1678125"/>
            <a:ext cx="498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No</a:t>
            </a:r>
            <a:endParaRPr i="1" sz="1000"/>
          </a:p>
        </p:txBody>
      </p:sp>
      <p:cxnSp>
        <p:nvCxnSpPr>
          <p:cNvPr id="365" name="Google Shape;365;p60"/>
          <p:cNvCxnSpPr>
            <a:stCxn id="349" idx="1"/>
          </p:cNvCxnSpPr>
          <p:nvPr/>
        </p:nvCxnSpPr>
        <p:spPr>
          <a:xfrm flipH="1">
            <a:off x="773002" y="3120050"/>
            <a:ext cx="267300" cy="3051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60"/>
          <p:cNvSpPr/>
          <p:nvPr/>
        </p:nvSpPr>
        <p:spPr>
          <a:xfrm>
            <a:off x="1952950" y="3946975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7" name="Google Shape;367;p60"/>
          <p:cNvCxnSpPr>
            <a:endCxn id="366" idx="2"/>
          </p:cNvCxnSpPr>
          <p:nvPr/>
        </p:nvCxnSpPr>
        <p:spPr>
          <a:xfrm>
            <a:off x="758650" y="3853825"/>
            <a:ext cx="1194300" cy="120600"/>
          </a:xfrm>
          <a:prstGeom prst="bentConnector3">
            <a:avLst>
              <a:gd fmla="val -38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60"/>
          <p:cNvCxnSpPr>
            <a:stCxn id="349" idx="3"/>
            <a:endCxn id="366" idx="6"/>
          </p:cNvCxnSpPr>
          <p:nvPr/>
        </p:nvCxnSpPr>
        <p:spPr>
          <a:xfrm flipH="1">
            <a:off x="2007902" y="3120050"/>
            <a:ext cx="915000" cy="854400"/>
          </a:xfrm>
          <a:prstGeom prst="bentConnector3">
            <a:avLst>
              <a:gd fmla="val -2602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p60"/>
          <p:cNvSpPr txBox="1"/>
          <p:nvPr/>
        </p:nvSpPr>
        <p:spPr>
          <a:xfrm>
            <a:off x="754050" y="2970938"/>
            <a:ext cx="442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</a:rPr>
              <a:t>Yes</a:t>
            </a:r>
            <a:endParaRPr i="1" sz="1000"/>
          </a:p>
        </p:txBody>
      </p:sp>
      <p:sp>
        <p:nvSpPr>
          <p:cNvPr id="370" name="Google Shape;370;p60"/>
          <p:cNvSpPr txBox="1"/>
          <p:nvPr/>
        </p:nvSpPr>
        <p:spPr>
          <a:xfrm>
            <a:off x="2798750" y="2970938"/>
            <a:ext cx="498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No</a:t>
            </a:r>
            <a:endParaRPr i="1" sz="1000"/>
          </a:p>
        </p:txBody>
      </p:sp>
      <p:cxnSp>
        <p:nvCxnSpPr>
          <p:cNvPr id="371" name="Google Shape;371;p60"/>
          <p:cNvCxnSpPr>
            <a:stCxn id="366" idx="4"/>
            <a:endCxn id="352" idx="0"/>
          </p:cNvCxnSpPr>
          <p:nvPr/>
        </p:nvCxnSpPr>
        <p:spPr>
          <a:xfrm>
            <a:off x="1980400" y="4001875"/>
            <a:ext cx="0" cy="15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60"/>
          <p:cNvCxnSpPr>
            <a:stCxn id="352" idx="2"/>
            <a:endCxn id="353" idx="1"/>
          </p:cNvCxnSpPr>
          <p:nvPr/>
        </p:nvCxnSpPr>
        <p:spPr>
          <a:xfrm>
            <a:off x="1980400" y="4438575"/>
            <a:ext cx="1200" cy="15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60"/>
          <p:cNvCxnSpPr>
            <a:endCxn id="353" idx="4"/>
          </p:cNvCxnSpPr>
          <p:nvPr/>
        </p:nvCxnSpPr>
        <p:spPr>
          <a:xfrm rot="10800000">
            <a:off x="1981588" y="4818250"/>
            <a:ext cx="0" cy="150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74" name="Google Shape;374;p60"/>
          <p:cNvSpPr txBox="1"/>
          <p:nvPr/>
        </p:nvSpPr>
        <p:spPr>
          <a:xfrm>
            <a:off x="4896975" y="2039475"/>
            <a:ext cx="24342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is the code for this algorithm?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11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11" name="Google Shape;1511;p11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1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3" name="Google Shape;151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114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14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14">
            <a:hlinkClick r:id="rId5"/>
          </p:cNvPr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mars.alg</a:t>
            </a: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7"/>
              </a:rPr>
              <a:t>.academy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17" name="Google Shape;1517;p114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tasks on the platform</a:t>
            </a:r>
            <a:endParaRPr b="1" sz="2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8" name="Google Shape;1518;p1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1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1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1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1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1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1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1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1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114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A’s for All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: d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ata archive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9" name="Google Shape;1529;p1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1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A’s for All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archive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1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11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11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115"/>
          <p:cNvSpPr txBox="1"/>
          <p:nvPr/>
        </p:nvSpPr>
        <p:spPr>
          <a:xfrm>
            <a:off x="360000" y="815950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End of the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40" name="Google Shape;154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115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2. Review. Lists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11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47" name="Google Shape;1547;p11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1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9" name="Google Shape;1549;p116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0" name="Google Shape;155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16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16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1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1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1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1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1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1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1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1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1" name="Google Shape;1561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16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end the work day by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answering these technical questions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63" name="Google Shape;1563;p116"/>
          <p:cNvSpPr txBox="1"/>
          <p:nvPr/>
        </p:nvSpPr>
        <p:spPr>
          <a:xfrm>
            <a:off x="360000" y="1317725"/>
            <a:ext cx="73161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64" name="Google Shape;1564;p116"/>
          <p:cNvSpPr txBox="1"/>
          <p:nvPr/>
        </p:nvSpPr>
        <p:spPr>
          <a:xfrm>
            <a:off x="6167688" y="2989550"/>
            <a:ext cx="15015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565" name="Google Shape;1565;p116"/>
          <p:cNvSpPr txBox="1"/>
          <p:nvPr/>
        </p:nvSpPr>
        <p:spPr>
          <a:xfrm>
            <a:off x="2610163" y="2989550"/>
            <a:ext cx="15567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566" name="Google Shape;1566;p116"/>
          <p:cNvSpPr txBox="1"/>
          <p:nvPr/>
        </p:nvSpPr>
        <p:spPr>
          <a:xfrm>
            <a:off x="360000" y="1150725"/>
            <a:ext cx="7108500" cy="26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a list? What data can be stored in a list?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methods for working with lists do you know? What are they used for?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list commands have string counterparts? What makes the same commands run differently?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7" name="Google Shape;1567;p116"/>
          <p:cNvSpPr txBox="1"/>
          <p:nvPr/>
        </p:nvSpPr>
        <p:spPr>
          <a:xfrm>
            <a:off x="4751988" y="4613175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8" name="Google Shape;1568;p116"/>
          <p:cNvSpPr txBox="1"/>
          <p:nvPr/>
        </p:nvSpPr>
        <p:spPr>
          <a:xfrm>
            <a:off x="6152713" y="46228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</a:t>
            </a: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9" name="Google Shape;1569;p116"/>
          <p:cNvPicPr preferRelativeResize="0"/>
          <p:nvPr/>
        </p:nvPicPr>
        <p:blipFill rotWithShape="1">
          <a:blip r:embed="rId5">
            <a:alphaModFix/>
          </a:blip>
          <a:srcRect b="67537" l="4357" r="59834" t="6999"/>
          <a:stretch/>
        </p:blipFill>
        <p:spPr>
          <a:xfrm>
            <a:off x="6297870" y="2938312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16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868425" y="2938312"/>
            <a:ext cx="1351851" cy="171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Google Shape;1575;p11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76" name="Google Shape;1576;p11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1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8" name="Google Shape;1578;p117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9" name="Google Shape;1579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17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17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17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17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1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1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1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1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1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1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0" name="Google Shape;1590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591" name="Google Shape;1591;p117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Congratulations on completing the work day!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2" name="Google Shape;1592;p117"/>
          <p:cNvSpPr txBox="1"/>
          <p:nvPr/>
        </p:nvSpPr>
        <p:spPr>
          <a:xfrm>
            <a:off x="360000" y="1165325"/>
            <a:ext cx="55317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Today you did the following: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Medium"/>
              <a:buAutoNum type="arabicParenR"/>
            </a:pPr>
            <a:r>
              <a:rPr lang="en" sz="2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went through skills qualifications;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Medium"/>
              <a:buAutoNum type="arabicParenR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programmed a data archive using lists;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 Medium"/>
              <a:buAutoNum type="arabicParenR"/>
            </a:pPr>
            <a:r>
              <a:rPr lang="en" sz="2200">
                <a:latin typeface="Montserrat Medium"/>
                <a:ea typeface="Montserrat Medium"/>
                <a:cs typeface="Montserrat Medium"/>
                <a:sym typeface="Montserrat Medium"/>
              </a:rPr>
              <a:t>compared commands for lists and strings, and once again admired the capabilities of the interpreter.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93" name="Google Shape;1593;p117"/>
          <p:cNvSpPr txBox="1"/>
          <p:nvPr/>
        </p:nvSpPr>
        <p:spPr>
          <a:xfrm>
            <a:off x="6304800" y="3065750"/>
            <a:ext cx="15015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594" name="Google Shape;1594;p117"/>
          <p:cNvSpPr txBox="1"/>
          <p:nvPr/>
        </p:nvSpPr>
        <p:spPr>
          <a:xfrm>
            <a:off x="5892450" y="46728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5" name="Google Shape;1595;p117"/>
          <p:cNvPicPr preferRelativeResize="0"/>
          <p:nvPr/>
        </p:nvPicPr>
        <p:blipFill rotWithShape="1">
          <a:blip r:embed="rId5">
            <a:alphaModFix/>
          </a:blip>
          <a:srcRect b="28102" l="0" r="58322" t="45535"/>
          <a:stretch/>
        </p:blipFill>
        <p:spPr>
          <a:xfrm>
            <a:off x="5891563" y="2939775"/>
            <a:ext cx="1705175" cy="1791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18"/>
          <p:cNvSpPr txBox="1"/>
          <p:nvPr/>
        </p:nvSpPr>
        <p:spPr>
          <a:xfrm>
            <a:off x="405925" y="1183875"/>
            <a:ext cx="56652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Answer these questions with your colleagues: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AutoNum type="arabicPeriod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turned out the best?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AutoNum type="arabicPeriod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didn’t turn out the way you wanted?</a:t>
            </a:r>
            <a:endParaRPr sz="24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Medium"/>
              <a:buAutoNum type="arabicPeriod"/>
            </a:pPr>
            <a:r>
              <a:rPr lang="en" sz="2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should you do next time to avoid any issues?</a:t>
            </a:r>
            <a:endParaRPr sz="2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01" name="Google Shape;1601;p11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602" name="Google Shape;1602;p11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18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5" name="Google Shape;160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18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18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1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1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1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1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1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1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1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1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6" name="Google Shape;1616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118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Evaluating your performance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8" name="Google Shape;1618;p118"/>
          <p:cNvSpPr txBox="1"/>
          <p:nvPr/>
        </p:nvSpPr>
        <p:spPr>
          <a:xfrm>
            <a:off x="5923800" y="2989550"/>
            <a:ext cx="1501500" cy="16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0"/>
          </a:p>
        </p:txBody>
      </p:sp>
      <p:sp>
        <p:nvSpPr>
          <p:cNvPr id="1619" name="Google Shape;1619;p118"/>
          <p:cNvSpPr txBox="1"/>
          <p:nvPr/>
        </p:nvSpPr>
        <p:spPr>
          <a:xfrm>
            <a:off x="5880713" y="4613175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0" name="Google Shape;1620;p118"/>
          <p:cNvPicPr preferRelativeResize="0"/>
          <p:nvPr/>
        </p:nvPicPr>
        <p:blipFill rotWithShape="1">
          <a:blip r:embed="rId5">
            <a:alphaModFix/>
          </a:blip>
          <a:srcRect b="27886" l="4205" r="58013" t="46187"/>
          <a:stretch/>
        </p:blipFill>
        <p:spPr>
          <a:xfrm>
            <a:off x="5977637" y="2989549"/>
            <a:ext cx="1509574" cy="1732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96" y="1381675"/>
            <a:ext cx="7254409" cy="1915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11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627" name="Google Shape;1627;p11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19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tasks to improve your performance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30" name="Google Shape;1630;p119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1" name="Google Shape;1631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19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19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1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1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1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1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1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1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1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1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2" name="Google Shape;1642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19"/>
          <p:cNvSpPr/>
          <p:nvPr/>
        </p:nvSpPr>
        <p:spPr>
          <a:xfrm rot="10800000">
            <a:off x="5062850" y="1915700"/>
            <a:ext cx="2506800" cy="684300"/>
          </a:xfrm>
          <a:prstGeom prst="homePlate">
            <a:avLst>
              <a:gd fmla="val 644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119"/>
          <p:cNvSpPr txBox="1"/>
          <p:nvPr/>
        </p:nvSpPr>
        <p:spPr>
          <a:xfrm>
            <a:off x="5510166" y="1868750"/>
            <a:ext cx="20379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A’s for All: Add’l tasks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5" name="Google Shape;1645;p119"/>
          <p:cNvSpPr/>
          <p:nvPr/>
        </p:nvSpPr>
        <p:spPr>
          <a:xfrm>
            <a:off x="3962400" y="1535200"/>
            <a:ext cx="1556700" cy="160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6" name="Google Shape;1646;p119"/>
          <p:cNvPicPr preferRelativeResize="0"/>
          <p:nvPr/>
        </p:nvPicPr>
        <p:blipFill rotWithShape="1">
          <a:blip r:embed="rId6">
            <a:alphaModFix/>
          </a:blip>
          <a:srcRect b="33987" l="0" r="63718" t="37714"/>
          <a:stretch/>
        </p:blipFill>
        <p:spPr>
          <a:xfrm>
            <a:off x="5884116" y="3193888"/>
            <a:ext cx="1773470" cy="181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2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652" name="Google Shape;1652;p12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Share projects with other students</a:t>
            </a:r>
            <a:r>
              <a:rPr b="0" i="0" lang="en" sz="3200" u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2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pic>
        <p:nvPicPr>
          <p:cNvPr id="1658" name="Google Shape;1658;p121"/>
          <p:cNvPicPr preferRelativeResize="0"/>
          <p:nvPr/>
        </p:nvPicPr>
        <p:blipFill rotWithShape="1">
          <a:blip r:embed="rId3">
            <a:alphaModFix/>
          </a:blip>
          <a:srcRect b="24817" l="0" r="0" t="0"/>
          <a:stretch/>
        </p:blipFill>
        <p:spPr>
          <a:xfrm>
            <a:off x="3450000" y="540650"/>
            <a:ext cx="5334001" cy="376982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9525">
              <a:srgbClr val="000000">
                <a:alpha val="20000"/>
              </a:srgbClr>
            </a:outerShdw>
          </a:effectLst>
        </p:spPr>
      </p:pic>
      <p:sp>
        <p:nvSpPr>
          <p:cNvPr id="1659" name="Google Shape;1659;p121"/>
          <p:cNvSpPr txBox="1"/>
          <p:nvPr/>
        </p:nvSpPr>
        <p:spPr>
          <a:xfrm>
            <a:off x="360000" y="360000"/>
            <a:ext cx="28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Hall of Fame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60" name="Google Shape;1660;p121"/>
          <p:cNvSpPr txBox="1"/>
          <p:nvPr/>
        </p:nvSpPr>
        <p:spPr>
          <a:xfrm>
            <a:off x="366775" y="914400"/>
            <a:ext cx="29238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space where our guys share projects, games, and ideas with each other.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Hall of Fame, the guys communicate and compete with each other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1" name="Google Shape;1661;p121"/>
          <p:cNvPicPr preferRelativeResize="0"/>
          <p:nvPr/>
        </p:nvPicPr>
        <p:blipFill rotWithShape="1">
          <a:blip r:embed="rId4">
            <a:alphaModFix/>
          </a:blip>
          <a:srcRect b="6288" l="0" r="0" t="0"/>
          <a:stretch/>
        </p:blipFill>
        <p:spPr>
          <a:xfrm>
            <a:off x="3450000" y="842372"/>
            <a:ext cx="5334001" cy="34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21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3" name="Google Shape;1663;p121"/>
          <p:cNvCxnSpPr/>
          <p:nvPr/>
        </p:nvCxnSpPr>
        <p:spPr>
          <a:xfrm>
            <a:off x="4934675" y="408725"/>
            <a:ext cx="0" cy="51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22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669" name="Google Shape;1669;p122"/>
          <p:cNvSpPr txBox="1"/>
          <p:nvPr/>
        </p:nvSpPr>
        <p:spPr>
          <a:xfrm>
            <a:off x="276199" y="2343150"/>
            <a:ext cx="21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Trends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0" name="Google Shape;1670;p122"/>
          <p:cNvSpPr txBox="1"/>
          <p:nvPr/>
        </p:nvSpPr>
        <p:spPr>
          <a:xfrm>
            <a:off x="3290525" y="2419350"/>
            <a:ext cx="5493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block with new projects that are gaining popularity. The projects in this block help to understand what is happening in the Hall of Fame.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trends reflect the projects that have the most likes and comments per day, week or month.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1" name="Google Shape;167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1972"/>
            <a:ext cx="8715121" cy="20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2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677" name="Google Shape;1677;p123"/>
          <p:cNvSpPr txBox="1"/>
          <p:nvPr/>
        </p:nvSpPr>
        <p:spPr>
          <a:xfrm>
            <a:off x="245799" y="2899350"/>
            <a:ext cx="304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Viewing projects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78" name="Google Shape;1678;p123"/>
          <p:cNvSpPr txBox="1"/>
          <p:nvPr/>
        </p:nvSpPr>
        <p:spPr>
          <a:xfrm>
            <a:off x="3290525" y="2952750"/>
            <a:ext cx="54933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Projects are displayed by newness, popularity and number of comments, and you can also view projects of "Celebrities", friends, and projects on individual subjects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9" name="Google Shape;1679;p123"/>
          <p:cNvPicPr preferRelativeResize="0"/>
          <p:nvPr/>
        </p:nvPicPr>
        <p:blipFill rotWithShape="1">
          <a:blip r:embed="rId3">
            <a:alphaModFix/>
          </a:blip>
          <a:srcRect b="54416" l="0" r="0" t="0"/>
          <a:stretch/>
        </p:blipFill>
        <p:spPr>
          <a:xfrm>
            <a:off x="360000" y="360000"/>
            <a:ext cx="8424003" cy="2450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80" name="Google Shape;380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6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3" name="Google Shape;3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1"/>
          <p:cNvSpPr/>
          <p:nvPr/>
        </p:nvSpPr>
        <p:spPr>
          <a:xfrm>
            <a:off x="1128700" y="631063"/>
            <a:ext cx="17034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Num. of fives = 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Num. of fours</a:t>
            </a:r>
            <a:r>
              <a:rPr lang="en" sz="1200"/>
              <a:t> = 0</a:t>
            </a:r>
            <a:endParaRPr sz="1200"/>
          </a:p>
        </p:txBody>
      </p:sp>
      <p:sp>
        <p:nvSpPr>
          <p:cNvPr id="390" name="Google Shape;390;p61"/>
          <p:cNvSpPr/>
          <p:nvPr/>
        </p:nvSpPr>
        <p:spPr>
          <a:xfrm>
            <a:off x="943813" y="1208838"/>
            <a:ext cx="207317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 grade</a:t>
            </a:r>
            <a:endParaRPr sz="1200"/>
          </a:p>
        </p:txBody>
      </p:sp>
      <p:sp>
        <p:nvSpPr>
          <p:cNvPr id="391" name="Google Shape;391;p61"/>
          <p:cNvSpPr txBox="1"/>
          <p:nvPr/>
        </p:nvSpPr>
        <p:spPr>
          <a:xfrm>
            <a:off x="112050" y="78450"/>
            <a:ext cx="6967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look at how to determine the quality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of one grade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61"/>
          <p:cNvSpPr/>
          <p:nvPr/>
        </p:nvSpPr>
        <p:spPr>
          <a:xfrm>
            <a:off x="1039102" y="1607788"/>
            <a:ext cx="1882600" cy="436425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it a five?</a:t>
            </a:r>
            <a:endParaRPr sz="1200"/>
          </a:p>
        </p:txBody>
      </p:sp>
      <p:sp>
        <p:nvSpPr>
          <p:cNvPr id="393" name="Google Shape;393;p61"/>
          <p:cNvSpPr/>
          <p:nvPr/>
        </p:nvSpPr>
        <p:spPr>
          <a:xfrm>
            <a:off x="433925" y="2136888"/>
            <a:ext cx="15465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 the num. of fives by 1</a:t>
            </a:r>
            <a:endParaRPr sz="1200"/>
          </a:p>
        </p:txBody>
      </p:sp>
      <p:sp>
        <p:nvSpPr>
          <p:cNvPr id="394" name="Google Shape;394;p61"/>
          <p:cNvSpPr/>
          <p:nvPr/>
        </p:nvSpPr>
        <p:spPr>
          <a:xfrm>
            <a:off x="1040302" y="2901838"/>
            <a:ext cx="1882600" cy="436425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5" name="Google Shape;395;p61"/>
          <p:cNvSpPr/>
          <p:nvPr/>
        </p:nvSpPr>
        <p:spPr>
          <a:xfrm>
            <a:off x="433925" y="3440863"/>
            <a:ext cx="15465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Increase the num. of fours by 1</a:t>
            </a:r>
            <a:endParaRPr sz="1200"/>
          </a:p>
        </p:txBody>
      </p:sp>
      <p:sp>
        <p:nvSpPr>
          <p:cNvPr id="396" name="Google Shape;396;p61"/>
          <p:cNvSpPr txBox="1"/>
          <p:nvPr/>
        </p:nvSpPr>
        <p:spPr>
          <a:xfrm>
            <a:off x="1314250" y="2979200"/>
            <a:ext cx="1334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it a four?</a:t>
            </a:r>
            <a:endParaRPr sz="1200"/>
          </a:p>
        </p:txBody>
      </p:sp>
      <p:sp>
        <p:nvSpPr>
          <p:cNvPr id="397" name="Google Shape;397;p61"/>
          <p:cNvSpPr/>
          <p:nvPr/>
        </p:nvSpPr>
        <p:spPr>
          <a:xfrm>
            <a:off x="903100" y="4156875"/>
            <a:ext cx="2154600" cy="281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the quality of knowledge</a:t>
            </a:r>
            <a:endParaRPr sz="1000"/>
          </a:p>
        </p:txBody>
      </p:sp>
      <p:sp>
        <p:nvSpPr>
          <p:cNvPr id="398" name="Google Shape;398;p61"/>
          <p:cNvSpPr/>
          <p:nvPr/>
        </p:nvSpPr>
        <p:spPr>
          <a:xfrm>
            <a:off x="764475" y="4593575"/>
            <a:ext cx="243422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99" name="Google Shape;399;p61"/>
          <p:cNvSpPr txBox="1"/>
          <p:nvPr/>
        </p:nvSpPr>
        <p:spPr>
          <a:xfrm>
            <a:off x="1039100" y="4529550"/>
            <a:ext cx="2073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Output grade and quality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400" name="Google Shape;400;p61"/>
          <p:cNvCxnSpPr>
            <a:stCxn id="389" idx="0"/>
          </p:cNvCxnSpPr>
          <p:nvPr/>
        </p:nvCxnSpPr>
        <p:spPr>
          <a:xfrm flipH="1" rot="10800000">
            <a:off x="1980400" y="510763"/>
            <a:ext cx="2400" cy="120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61"/>
          <p:cNvCxnSpPr>
            <a:stCxn id="389" idx="2"/>
            <a:endCxn id="390" idx="1"/>
          </p:cNvCxnSpPr>
          <p:nvPr/>
        </p:nvCxnSpPr>
        <p:spPr>
          <a:xfrm>
            <a:off x="1980400" y="1034563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61"/>
          <p:cNvCxnSpPr>
            <a:stCxn id="390" idx="4"/>
            <a:endCxn id="392" idx="0"/>
          </p:cNvCxnSpPr>
          <p:nvPr/>
        </p:nvCxnSpPr>
        <p:spPr>
          <a:xfrm>
            <a:off x="1980400" y="1433513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61"/>
          <p:cNvCxnSpPr>
            <a:stCxn id="392" idx="1"/>
          </p:cNvCxnSpPr>
          <p:nvPr/>
        </p:nvCxnSpPr>
        <p:spPr>
          <a:xfrm flipH="1">
            <a:off x="787402" y="1826000"/>
            <a:ext cx="251700" cy="3039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61"/>
          <p:cNvSpPr txBox="1"/>
          <p:nvPr/>
        </p:nvSpPr>
        <p:spPr>
          <a:xfrm>
            <a:off x="787400" y="1678125"/>
            <a:ext cx="442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Yes</a:t>
            </a:r>
            <a:endParaRPr i="1" sz="1000"/>
          </a:p>
        </p:txBody>
      </p:sp>
      <p:sp>
        <p:nvSpPr>
          <p:cNvPr id="405" name="Google Shape;405;p61"/>
          <p:cNvSpPr/>
          <p:nvPr/>
        </p:nvSpPr>
        <p:spPr>
          <a:xfrm>
            <a:off x="1952950" y="2700800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61"/>
          <p:cNvCxnSpPr>
            <a:stCxn id="405" idx="2"/>
          </p:cNvCxnSpPr>
          <p:nvPr/>
        </p:nvCxnSpPr>
        <p:spPr>
          <a:xfrm rot="10800000">
            <a:off x="776650" y="2546450"/>
            <a:ext cx="1176300" cy="1818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" name="Google Shape;407;p61"/>
          <p:cNvCxnSpPr>
            <a:stCxn id="392" idx="3"/>
            <a:endCxn id="405" idx="6"/>
          </p:cNvCxnSpPr>
          <p:nvPr/>
        </p:nvCxnSpPr>
        <p:spPr>
          <a:xfrm flipH="1">
            <a:off x="2007902" y="1826000"/>
            <a:ext cx="913800" cy="902400"/>
          </a:xfrm>
          <a:prstGeom prst="bentConnector3">
            <a:avLst>
              <a:gd fmla="val -2605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61"/>
          <p:cNvCxnSpPr>
            <a:stCxn id="405" idx="4"/>
            <a:endCxn id="394" idx="0"/>
          </p:cNvCxnSpPr>
          <p:nvPr/>
        </p:nvCxnSpPr>
        <p:spPr>
          <a:xfrm>
            <a:off x="1980400" y="2755700"/>
            <a:ext cx="1200" cy="146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61"/>
          <p:cNvSpPr txBox="1"/>
          <p:nvPr/>
        </p:nvSpPr>
        <p:spPr>
          <a:xfrm>
            <a:off x="2832100" y="1678125"/>
            <a:ext cx="498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No</a:t>
            </a:r>
            <a:endParaRPr i="1" sz="1000"/>
          </a:p>
        </p:txBody>
      </p:sp>
      <p:cxnSp>
        <p:nvCxnSpPr>
          <p:cNvPr id="410" name="Google Shape;410;p61"/>
          <p:cNvCxnSpPr>
            <a:stCxn id="394" idx="1"/>
          </p:cNvCxnSpPr>
          <p:nvPr/>
        </p:nvCxnSpPr>
        <p:spPr>
          <a:xfrm flipH="1">
            <a:off x="773002" y="3120050"/>
            <a:ext cx="267300" cy="3051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61"/>
          <p:cNvSpPr/>
          <p:nvPr/>
        </p:nvSpPr>
        <p:spPr>
          <a:xfrm>
            <a:off x="1952950" y="3946975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61"/>
          <p:cNvCxnSpPr>
            <a:endCxn id="411" idx="2"/>
          </p:cNvCxnSpPr>
          <p:nvPr/>
        </p:nvCxnSpPr>
        <p:spPr>
          <a:xfrm>
            <a:off x="758650" y="3853825"/>
            <a:ext cx="1194300" cy="120600"/>
          </a:xfrm>
          <a:prstGeom prst="bentConnector3">
            <a:avLst>
              <a:gd fmla="val -38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61"/>
          <p:cNvCxnSpPr>
            <a:stCxn id="394" idx="3"/>
            <a:endCxn id="411" idx="6"/>
          </p:cNvCxnSpPr>
          <p:nvPr/>
        </p:nvCxnSpPr>
        <p:spPr>
          <a:xfrm flipH="1">
            <a:off x="2007902" y="3120050"/>
            <a:ext cx="915000" cy="854400"/>
          </a:xfrm>
          <a:prstGeom prst="bentConnector3">
            <a:avLst>
              <a:gd fmla="val -2602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p61"/>
          <p:cNvSpPr txBox="1"/>
          <p:nvPr/>
        </p:nvSpPr>
        <p:spPr>
          <a:xfrm>
            <a:off x="754050" y="2970938"/>
            <a:ext cx="442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Yes</a:t>
            </a:r>
            <a:endParaRPr i="1" sz="1000"/>
          </a:p>
        </p:txBody>
      </p:sp>
      <p:sp>
        <p:nvSpPr>
          <p:cNvPr id="415" name="Google Shape;415;p61"/>
          <p:cNvSpPr txBox="1"/>
          <p:nvPr/>
        </p:nvSpPr>
        <p:spPr>
          <a:xfrm>
            <a:off x="2798750" y="2970938"/>
            <a:ext cx="498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No</a:t>
            </a:r>
            <a:endParaRPr i="1" sz="1000"/>
          </a:p>
        </p:txBody>
      </p:sp>
      <p:cxnSp>
        <p:nvCxnSpPr>
          <p:cNvPr id="416" name="Google Shape;416;p61"/>
          <p:cNvCxnSpPr>
            <a:stCxn id="411" idx="4"/>
            <a:endCxn id="397" idx="0"/>
          </p:cNvCxnSpPr>
          <p:nvPr/>
        </p:nvCxnSpPr>
        <p:spPr>
          <a:xfrm>
            <a:off x="1980400" y="4001875"/>
            <a:ext cx="0" cy="15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61"/>
          <p:cNvCxnSpPr>
            <a:stCxn id="397" idx="2"/>
            <a:endCxn id="398" idx="1"/>
          </p:cNvCxnSpPr>
          <p:nvPr/>
        </p:nvCxnSpPr>
        <p:spPr>
          <a:xfrm>
            <a:off x="1980400" y="4438575"/>
            <a:ext cx="1200" cy="15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61"/>
          <p:cNvCxnSpPr>
            <a:endCxn id="398" idx="4"/>
          </p:cNvCxnSpPr>
          <p:nvPr/>
        </p:nvCxnSpPr>
        <p:spPr>
          <a:xfrm rot="10800000">
            <a:off x="1981588" y="4818250"/>
            <a:ext cx="0" cy="150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9" name="Google Shape;419;p61"/>
          <p:cNvSpPr txBox="1"/>
          <p:nvPr/>
        </p:nvSpPr>
        <p:spPr>
          <a:xfrm>
            <a:off x="3304750" y="477950"/>
            <a:ext cx="4717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amount_five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amount_four 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grade:'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amount_five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amount_four +=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knowledge = (amount_five + amount_four)/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'Class grade:'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mark,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',quality of knowledge - 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knowledge)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61"/>
          <p:cNvSpPr txBox="1"/>
          <p:nvPr/>
        </p:nvSpPr>
        <p:spPr>
          <a:xfrm>
            <a:off x="3714750" y="4630950"/>
            <a:ext cx="27960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 + = 1 is </a:t>
            </a:r>
            <a:r>
              <a:rPr lang="en">
                <a:solidFill>
                  <a:srgbClr val="666666"/>
                </a:solidFill>
              </a:rPr>
              <a:t>equivalent to</a:t>
            </a:r>
            <a:r>
              <a:rPr lang="en">
                <a:solidFill>
                  <a:srgbClr val="666666"/>
                </a:solidFill>
              </a:rPr>
              <a:t> a = a + 1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421" name="Google Shape;42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8714" y="3447788"/>
            <a:ext cx="3673572" cy="12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24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685" name="Google Shape;1685;p124"/>
          <p:cNvSpPr txBox="1"/>
          <p:nvPr/>
        </p:nvSpPr>
        <p:spPr>
          <a:xfrm>
            <a:off x="360000" y="360000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Celebrity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86" name="Google Shape;1686;p124"/>
          <p:cNvPicPr preferRelativeResize="0"/>
          <p:nvPr/>
        </p:nvPicPr>
        <p:blipFill rotWithShape="1">
          <a:blip r:embed="rId3">
            <a:alphaModFix/>
          </a:blip>
          <a:srcRect b="26340" l="0" r="0" t="0"/>
          <a:stretch/>
        </p:blipFill>
        <p:spPr>
          <a:xfrm>
            <a:off x="3450000" y="540650"/>
            <a:ext cx="5334001" cy="36934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687" name="Google Shape;1687;p124"/>
          <p:cNvSpPr txBox="1"/>
          <p:nvPr/>
        </p:nvSpPr>
        <p:spPr>
          <a:xfrm>
            <a:off x="366775" y="990600"/>
            <a:ext cx="29238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Students who make cool projects and win competitions receive a special status: "Celebrity".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student who has received celebrity status receives a blue badge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8" name="Google Shape;1688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3103" y="2860492"/>
            <a:ext cx="3668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124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0" name="Google Shape;1690;p124"/>
          <p:cNvPicPr preferRelativeResize="0"/>
          <p:nvPr/>
        </p:nvPicPr>
        <p:blipFill rotWithShape="1">
          <a:blip r:embed="rId5">
            <a:alphaModFix/>
          </a:blip>
          <a:srcRect b="8858" l="0" r="0" t="0"/>
          <a:stretch/>
        </p:blipFill>
        <p:spPr>
          <a:xfrm>
            <a:off x="3450000" y="868075"/>
            <a:ext cx="5334001" cy="336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25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696" name="Google Shape;1696;p125"/>
          <p:cNvSpPr txBox="1"/>
          <p:nvPr/>
        </p:nvSpPr>
        <p:spPr>
          <a:xfrm>
            <a:off x="360000" y="360000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7" name="Google Shape;1697;p125"/>
          <p:cNvPicPr preferRelativeResize="0"/>
          <p:nvPr/>
        </p:nvPicPr>
        <p:blipFill rotWithShape="1">
          <a:blip r:embed="rId3">
            <a:alphaModFix/>
          </a:blip>
          <a:srcRect b="33770" l="0" r="0" t="0"/>
          <a:stretch/>
        </p:blipFill>
        <p:spPr>
          <a:xfrm>
            <a:off x="3450000" y="540650"/>
            <a:ext cx="5334001" cy="33209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698" name="Google Shape;1698;p125"/>
          <p:cNvSpPr txBox="1"/>
          <p:nvPr/>
        </p:nvSpPr>
        <p:spPr>
          <a:xfrm>
            <a:off x="360000" y="943063"/>
            <a:ext cx="29931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the work of other students, play games.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Put reactions, share comments and discuss projects.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9" name="Google Shape;1699;p125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0" name="Google Shape;1700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0000" y="863175"/>
            <a:ext cx="5322577" cy="2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2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706" name="Google Shape;1706;p126"/>
          <p:cNvSpPr txBox="1"/>
          <p:nvPr/>
        </p:nvSpPr>
        <p:spPr>
          <a:xfrm>
            <a:off x="360000" y="360000"/>
            <a:ext cx="47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Hall of Fame rules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07" name="Google Shape;1707;p126"/>
          <p:cNvSpPr/>
          <p:nvPr/>
        </p:nvSpPr>
        <p:spPr>
          <a:xfrm>
            <a:off x="5077575" y="1619250"/>
            <a:ext cx="3838500" cy="21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126"/>
          <p:cNvSpPr txBox="1"/>
          <p:nvPr/>
        </p:nvSpPr>
        <p:spPr>
          <a:xfrm>
            <a:off x="360000" y="867065"/>
            <a:ext cx="6629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F1C2C"/>
                </a:solidFill>
                <a:latin typeface="Montserrat"/>
                <a:ea typeface="Montserrat"/>
                <a:cs typeface="Montserrat"/>
                <a:sym typeface="Montserrat"/>
              </a:rPr>
              <a:t>When you publish projects or write comments, make sure that you don't break the rules: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9" name="Google Shape;1709;p126"/>
          <p:cNvSpPr txBox="1"/>
          <p:nvPr/>
        </p:nvSpPr>
        <p:spPr>
          <a:xfrm>
            <a:off x="5238799" y="1806998"/>
            <a:ext cx="35574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For violating the rules, your access to the Hall of Fame will be restricted: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one week for the first violation,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two weeks for the second violation,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one month for the third and next violations, and we will also write to parents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710" name="Google Shape;1710;p126"/>
          <p:cNvGraphicFramePr/>
          <p:nvPr/>
        </p:nvGraphicFramePr>
        <p:xfrm>
          <a:off x="453225" y="160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{BB30AE23-5F76-4028-A05E-77FCB6CB2BCC}</a:tableStyleId>
              </a:tblPr>
              <a:tblGrid>
                <a:gridCol w="382850"/>
                <a:gridCol w="4124325"/>
              </a:tblGrid>
              <a:tr h="4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😇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Politeness</a:t>
                      </a:r>
                      <a:b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scold or insult other students.</a:t>
                      </a:r>
                      <a:endParaRPr sz="1200" u="none" cap="none" strike="noStrike">
                        <a:solidFill>
                          <a:srgbClr val="0F1C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🤗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Honesty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publish false information about events or people.</a:t>
                      </a:r>
                      <a:endParaRPr sz="1200" u="none" cap="none" strike="noStrike">
                        <a:solidFill>
                          <a:srgbClr val="0F1C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🕊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Peace and friendship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Don't add scenes of violence or crimes to your projects.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prohibited materials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publish indecent pictures, videos, text, etc.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716" name="Google Shape;1716;p127"/>
          <p:cNvSpPr txBox="1"/>
          <p:nvPr/>
        </p:nvSpPr>
        <p:spPr>
          <a:xfrm>
            <a:off x="360000" y="360000"/>
            <a:ext cx="292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Full-screen project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17" name="Google Shape;1717;p127"/>
          <p:cNvPicPr preferRelativeResize="0"/>
          <p:nvPr/>
        </p:nvPicPr>
        <p:blipFill rotWithShape="1">
          <a:blip r:embed="rId3">
            <a:alphaModFix/>
          </a:blip>
          <a:srcRect b="38442" l="0" r="0" t="0"/>
          <a:stretch/>
        </p:blipFill>
        <p:spPr>
          <a:xfrm>
            <a:off x="3450000" y="540650"/>
            <a:ext cx="5334001" cy="31072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718" name="Google Shape;1718;p127"/>
          <p:cNvSpPr txBox="1"/>
          <p:nvPr/>
        </p:nvSpPr>
        <p:spPr>
          <a:xfrm>
            <a:off x="366775" y="1447800"/>
            <a:ext cx="29238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It's easier to interact with projects if they are open in full screen mode.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open the project, click on the arrow icon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9" name="Google Shape;1719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2975" y="3374902"/>
            <a:ext cx="254375" cy="2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127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1" name="Google Shape;1721;p127"/>
          <p:cNvPicPr preferRelativeResize="0"/>
          <p:nvPr/>
        </p:nvPicPr>
        <p:blipFill rotWithShape="1">
          <a:blip r:embed="rId5">
            <a:alphaModFix/>
          </a:blip>
          <a:srcRect b="3536" l="0" r="0" t="3387"/>
          <a:stretch/>
        </p:blipFill>
        <p:spPr>
          <a:xfrm>
            <a:off x="3450000" y="851150"/>
            <a:ext cx="5334000" cy="2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28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My class</a:t>
            </a:r>
            <a:endParaRPr/>
          </a:p>
        </p:txBody>
      </p:sp>
      <p:sp>
        <p:nvSpPr>
          <p:cNvPr id="1727" name="Google Shape;1727;p128"/>
          <p:cNvSpPr txBox="1"/>
          <p:nvPr>
            <p:ph type="title"/>
          </p:nvPr>
        </p:nvSpPr>
        <p:spPr>
          <a:xfrm>
            <a:off x="1080000" y="1926000"/>
            <a:ext cx="7266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Messages from the teacher and projects of classmates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129"/>
          <p:cNvPicPr preferRelativeResize="0"/>
          <p:nvPr/>
        </p:nvPicPr>
        <p:blipFill rotWithShape="1">
          <a:blip r:embed="rId3">
            <a:alphaModFix/>
          </a:blip>
          <a:srcRect b="0" l="24369" r="-8665" t="0"/>
          <a:stretch/>
        </p:blipFill>
        <p:spPr>
          <a:xfrm>
            <a:off x="458175" y="3403800"/>
            <a:ext cx="2137775" cy="434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3" name="Google Shape;1733;p12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734" name="Google Shape;1734;p129"/>
          <p:cNvSpPr txBox="1"/>
          <p:nvPr/>
        </p:nvSpPr>
        <p:spPr>
          <a:xfrm>
            <a:off x="360000" y="360000"/>
            <a:ext cx="28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My class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35" name="Google Shape;1735;p129"/>
          <p:cNvSpPr txBox="1"/>
          <p:nvPr/>
        </p:nvSpPr>
        <p:spPr>
          <a:xfrm>
            <a:off x="366775" y="853600"/>
            <a:ext cx="355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space in your classroom where you can publish and discuss projects with classmates, and view messages from the teacher.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6" name="Google Shape;1736;p129"/>
          <p:cNvSpPr/>
          <p:nvPr/>
        </p:nvSpPr>
        <p:spPr>
          <a:xfrm>
            <a:off x="1430550" y="3509025"/>
            <a:ext cx="683700" cy="224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29"/>
          <p:cNvSpPr txBox="1"/>
          <p:nvPr/>
        </p:nvSpPr>
        <p:spPr>
          <a:xfrm>
            <a:off x="379975" y="3875138"/>
            <a:ext cx="2369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Click on your name in the upper right corner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8" name="Google Shape;1738;p129"/>
          <p:cNvPicPr preferRelativeResize="0"/>
          <p:nvPr/>
        </p:nvPicPr>
        <p:blipFill rotWithShape="1">
          <a:blip r:embed="rId4">
            <a:alphaModFix/>
          </a:blip>
          <a:srcRect b="33897" l="0" r="0" t="0"/>
          <a:stretch/>
        </p:blipFill>
        <p:spPr>
          <a:xfrm>
            <a:off x="3439800" y="3126850"/>
            <a:ext cx="1564100" cy="711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39" name="Google Shape;1739;p129"/>
          <p:cNvCxnSpPr/>
          <p:nvPr/>
        </p:nvCxnSpPr>
        <p:spPr>
          <a:xfrm>
            <a:off x="379450" y="2939575"/>
            <a:ext cx="8475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0" name="Google Shape;1740;p129"/>
          <p:cNvSpPr txBox="1"/>
          <p:nvPr/>
        </p:nvSpPr>
        <p:spPr>
          <a:xfrm>
            <a:off x="3329350" y="3875138"/>
            <a:ext cx="2369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Click on the item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"My class"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1" name="Google Shape;1741;p129"/>
          <p:cNvSpPr/>
          <p:nvPr/>
        </p:nvSpPr>
        <p:spPr>
          <a:xfrm>
            <a:off x="4102800" y="3622435"/>
            <a:ext cx="820800" cy="1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2" name="Google Shape;1742;p129"/>
          <p:cNvCxnSpPr/>
          <p:nvPr/>
        </p:nvCxnSpPr>
        <p:spPr>
          <a:xfrm>
            <a:off x="1808000" y="3207875"/>
            <a:ext cx="0" cy="21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43" name="Google Shape;1743;p129"/>
          <p:cNvCxnSpPr>
            <a:endCxn id="1741" idx="3"/>
          </p:cNvCxnSpPr>
          <p:nvPr/>
        </p:nvCxnSpPr>
        <p:spPr>
          <a:xfrm rot="10800000">
            <a:off x="4923600" y="3698485"/>
            <a:ext cx="2736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44" name="Google Shape;1744;p129"/>
          <p:cNvPicPr preferRelativeResize="0"/>
          <p:nvPr/>
        </p:nvPicPr>
        <p:blipFill rotWithShape="1">
          <a:blip r:embed="rId5">
            <a:alphaModFix/>
          </a:blip>
          <a:srcRect b="7646" l="5579" r="5150" t="0"/>
          <a:stretch/>
        </p:blipFill>
        <p:spPr>
          <a:xfrm>
            <a:off x="4290175" y="279650"/>
            <a:ext cx="4564275" cy="26599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3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750" name="Google Shape;1750;p130"/>
          <p:cNvSpPr txBox="1"/>
          <p:nvPr>
            <p:ph type="title"/>
          </p:nvPr>
        </p:nvSpPr>
        <p:spPr>
          <a:xfrm>
            <a:off x="1080000" y="1926000"/>
            <a:ext cx="7266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Storing and viewing your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3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756" name="Google Shape;1756;p131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Your solutions are stored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7" name="Google Shape;1757;p131"/>
          <p:cNvSpPr txBox="1"/>
          <p:nvPr/>
        </p:nvSpPr>
        <p:spPr>
          <a:xfrm>
            <a:off x="370350" y="1320800"/>
            <a:ext cx="6265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The files that you uploaded to the task on the platform go to the "Lab" on the "Files" tab.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8" name="Google Shape;175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77" y="2080687"/>
            <a:ext cx="2635151" cy="174861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59" name="Google Shape;1759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350" y="2080688"/>
            <a:ext cx="1398869" cy="174862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60" name="Google Shape;1760;p131"/>
          <p:cNvCxnSpPr>
            <a:endCxn id="1759" idx="1"/>
          </p:cNvCxnSpPr>
          <p:nvPr/>
        </p:nvCxnSpPr>
        <p:spPr>
          <a:xfrm flipH="1" rot="10800000">
            <a:off x="2903650" y="2955001"/>
            <a:ext cx="599700" cy="57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61" name="Google Shape;1761;p1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9011" y="2080688"/>
            <a:ext cx="3119478" cy="1748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2" name="Google Shape;1762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9000" y="2103700"/>
            <a:ext cx="3083674" cy="1724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3" name="Google Shape;1763;p131"/>
          <p:cNvCxnSpPr>
            <a:stCxn id="1759" idx="3"/>
          </p:cNvCxnSpPr>
          <p:nvPr/>
        </p:nvCxnSpPr>
        <p:spPr>
          <a:xfrm flipH="1" rot="10800000">
            <a:off x="4902219" y="2697301"/>
            <a:ext cx="753000" cy="2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4" name="Google Shape;1764;p131"/>
          <p:cNvSpPr/>
          <p:nvPr/>
        </p:nvSpPr>
        <p:spPr>
          <a:xfrm>
            <a:off x="5290400" y="2393802"/>
            <a:ext cx="303900" cy="6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31"/>
          <p:cNvSpPr/>
          <p:nvPr/>
        </p:nvSpPr>
        <p:spPr>
          <a:xfrm>
            <a:off x="6004900" y="2113326"/>
            <a:ext cx="189900" cy="9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131"/>
          <p:cNvSpPr/>
          <p:nvPr/>
        </p:nvSpPr>
        <p:spPr>
          <a:xfrm>
            <a:off x="615775" y="2242550"/>
            <a:ext cx="2325900" cy="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132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772" name="Google Shape;1772;p132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Your solutions are stored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73" name="Google Shape;1773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287" y="2027950"/>
            <a:ext cx="3892925" cy="236465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4" name="Google Shape;1774;p132"/>
          <p:cNvSpPr txBox="1"/>
          <p:nvPr/>
        </p:nvSpPr>
        <p:spPr>
          <a:xfrm>
            <a:off x="366775" y="1282800"/>
            <a:ext cx="69798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Scratch and Python solutions go to the "Lab" on the "Projects" tab immediately after saving.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5" name="Google Shape;1775;p132"/>
          <p:cNvCxnSpPr/>
          <p:nvPr/>
        </p:nvCxnSpPr>
        <p:spPr>
          <a:xfrm>
            <a:off x="4365436" y="2272607"/>
            <a:ext cx="25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76" name="Google Shape;177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43" y="2023200"/>
            <a:ext cx="3902300" cy="237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Google Shape;1777;p132"/>
          <p:cNvSpPr/>
          <p:nvPr/>
        </p:nvSpPr>
        <p:spPr>
          <a:xfrm>
            <a:off x="6066451" y="2085286"/>
            <a:ext cx="289500" cy="9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8" name="Google Shape;1778;p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1625" y="2658525"/>
            <a:ext cx="3183176" cy="193973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3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784" name="Google Shape;1784;p133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Deleted projects end up in the "Trash"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85" name="Google Shape;1785;p133"/>
          <p:cNvPicPr preferRelativeResize="0"/>
          <p:nvPr/>
        </p:nvPicPr>
        <p:blipFill rotWithShape="1">
          <a:blip r:embed="rId3">
            <a:alphaModFix/>
          </a:blip>
          <a:srcRect b="9461" l="0" r="0" t="0"/>
          <a:stretch/>
        </p:blipFill>
        <p:spPr>
          <a:xfrm>
            <a:off x="458350" y="1406700"/>
            <a:ext cx="5300352" cy="29265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6" name="Google Shape;1786;p133"/>
          <p:cNvSpPr/>
          <p:nvPr/>
        </p:nvSpPr>
        <p:spPr>
          <a:xfrm>
            <a:off x="524575" y="2159499"/>
            <a:ext cx="516900" cy="1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6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27" name="Google Shape;427;p6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62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0" name="Google Shape;4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6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62"/>
          <p:cNvSpPr/>
          <p:nvPr/>
        </p:nvSpPr>
        <p:spPr>
          <a:xfrm>
            <a:off x="1128700" y="631063"/>
            <a:ext cx="17034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Num. of fives = 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Num. of fours</a:t>
            </a:r>
            <a:r>
              <a:rPr lang="en" sz="1200"/>
              <a:t> = 0</a:t>
            </a:r>
            <a:endParaRPr sz="1200"/>
          </a:p>
        </p:txBody>
      </p:sp>
      <p:sp>
        <p:nvSpPr>
          <p:cNvPr id="437" name="Google Shape;437;p62"/>
          <p:cNvSpPr/>
          <p:nvPr/>
        </p:nvSpPr>
        <p:spPr>
          <a:xfrm>
            <a:off x="943813" y="1208838"/>
            <a:ext cx="207317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 grade</a:t>
            </a:r>
            <a:endParaRPr sz="1200"/>
          </a:p>
        </p:txBody>
      </p:sp>
      <p:sp>
        <p:nvSpPr>
          <p:cNvPr id="438" name="Google Shape;438;p62"/>
          <p:cNvSpPr txBox="1"/>
          <p:nvPr/>
        </p:nvSpPr>
        <p:spPr>
          <a:xfrm>
            <a:off x="112050" y="78450"/>
            <a:ext cx="6967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look at how to determine the quality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of one grade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62"/>
          <p:cNvSpPr/>
          <p:nvPr/>
        </p:nvSpPr>
        <p:spPr>
          <a:xfrm>
            <a:off x="1039102" y="1607788"/>
            <a:ext cx="1882600" cy="436425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Is it a five?</a:t>
            </a:r>
            <a:endParaRPr sz="1200"/>
          </a:p>
        </p:txBody>
      </p:sp>
      <p:sp>
        <p:nvSpPr>
          <p:cNvPr id="440" name="Google Shape;440;p62"/>
          <p:cNvSpPr/>
          <p:nvPr/>
        </p:nvSpPr>
        <p:spPr>
          <a:xfrm>
            <a:off x="433925" y="2136888"/>
            <a:ext cx="15465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Increase the num. of fives by 1</a:t>
            </a:r>
            <a:endParaRPr sz="1200"/>
          </a:p>
        </p:txBody>
      </p:sp>
      <p:sp>
        <p:nvSpPr>
          <p:cNvPr id="441" name="Google Shape;441;p62"/>
          <p:cNvSpPr/>
          <p:nvPr/>
        </p:nvSpPr>
        <p:spPr>
          <a:xfrm>
            <a:off x="1040302" y="2901838"/>
            <a:ext cx="1882600" cy="436425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2" name="Google Shape;442;p62"/>
          <p:cNvSpPr/>
          <p:nvPr/>
        </p:nvSpPr>
        <p:spPr>
          <a:xfrm>
            <a:off x="433925" y="3440863"/>
            <a:ext cx="1546500" cy="40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Increase the num. of fours by 1</a:t>
            </a:r>
            <a:endParaRPr sz="1200"/>
          </a:p>
        </p:txBody>
      </p:sp>
      <p:sp>
        <p:nvSpPr>
          <p:cNvPr id="443" name="Google Shape;443;p62"/>
          <p:cNvSpPr txBox="1"/>
          <p:nvPr/>
        </p:nvSpPr>
        <p:spPr>
          <a:xfrm>
            <a:off x="1314250" y="2979200"/>
            <a:ext cx="1334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Is it a four?</a:t>
            </a:r>
            <a:endParaRPr sz="1200"/>
          </a:p>
        </p:txBody>
      </p:sp>
      <p:sp>
        <p:nvSpPr>
          <p:cNvPr id="444" name="Google Shape;444;p62"/>
          <p:cNvSpPr/>
          <p:nvPr/>
        </p:nvSpPr>
        <p:spPr>
          <a:xfrm>
            <a:off x="903100" y="4156875"/>
            <a:ext cx="2154600" cy="281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Calculate the quality of knowledge</a:t>
            </a:r>
            <a:endParaRPr sz="1000"/>
          </a:p>
        </p:txBody>
      </p:sp>
      <p:sp>
        <p:nvSpPr>
          <p:cNvPr id="445" name="Google Shape;445;p62"/>
          <p:cNvSpPr/>
          <p:nvPr/>
        </p:nvSpPr>
        <p:spPr>
          <a:xfrm>
            <a:off x="764475" y="4593575"/>
            <a:ext cx="243422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46" name="Google Shape;446;p62"/>
          <p:cNvSpPr txBox="1"/>
          <p:nvPr/>
        </p:nvSpPr>
        <p:spPr>
          <a:xfrm>
            <a:off x="1039100" y="4529550"/>
            <a:ext cx="20733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Output grade and quality</a:t>
            </a:r>
            <a:endParaRPr sz="1100">
              <a:solidFill>
                <a:schemeClr val="dk1"/>
              </a:solidFill>
            </a:endParaRPr>
          </a:p>
        </p:txBody>
      </p:sp>
      <p:cxnSp>
        <p:nvCxnSpPr>
          <p:cNvPr id="447" name="Google Shape;447;p62"/>
          <p:cNvCxnSpPr>
            <a:stCxn id="436" idx="0"/>
          </p:cNvCxnSpPr>
          <p:nvPr/>
        </p:nvCxnSpPr>
        <p:spPr>
          <a:xfrm flipH="1" rot="10800000">
            <a:off x="1980400" y="510763"/>
            <a:ext cx="2400" cy="120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62"/>
          <p:cNvCxnSpPr>
            <a:stCxn id="436" idx="2"/>
            <a:endCxn id="437" idx="1"/>
          </p:cNvCxnSpPr>
          <p:nvPr/>
        </p:nvCxnSpPr>
        <p:spPr>
          <a:xfrm>
            <a:off x="1980400" y="1034563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62"/>
          <p:cNvCxnSpPr>
            <a:stCxn id="437" idx="4"/>
            <a:endCxn id="439" idx="0"/>
          </p:cNvCxnSpPr>
          <p:nvPr/>
        </p:nvCxnSpPr>
        <p:spPr>
          <a:xfrm>
            <a:off x="1980400" y="1433513"/>
            <a:ext cx="0" cy="174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62"/>
          <p:cNvCxnSpPr>
            <a:stCxn id="439" idx="1"/>
          </p:cNvCxnSpPr>
          <p:nvPr/>
        </p:nvCxnSpPr>
        <p:spPr>
          <a:xfrm flipH="1">
            <a:off x="787402" y="1826000"/>
            <a:ext cx="251700" cy="3039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62"/>
          <p:cNvSpPr txBox="1"/>
          <p:nvPr/>
        </p:nvSpPr>
        <p:spPr>
          <a:xfrm>
            <a:off x="787400" y="1678125"/>
            <a:ext cx="442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Yes</a:t>
            </a:r>
            <a:endParaRPr i="1" sz="1000"/>
          </a:p>
        </p:txBody>
      </p:sp>
      <p:sp>
        <p:nvSpPr>
          <p:cNvPr id="452" name="Google Shape;452;p62"/>
          <p:cNvSpPr/>
          <p:nvPr/>
        </p:nvSpPr>
        <p:spPr>
          <a:xfrm>
            <a:off x="1952950" y="2700800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3" name="Google Shape;453;p62"/>
          <p:cNvCxnSpPr>
            <a:stCxn id="452" idx="2"/>
          </p:cNvCxnSpPr>
          <p:nvPr/>
        </p:nvCxnSpPr>
        <p:spPr>
          <a:xfrm rot="10800000">
            <a:off x="776650" y="2546450"/>
            <a:ext cx="1176300" cy="181800"/>
          </a:xfrm>
          <a:prstGeom prst="bentConnector3">
            <a:avLst>
              <a:gd fmla="val 100000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62"/>
          <p:cNvCxnSpPr>
            <a:stCxn id="439" idx="3"/>
            <a:endCxn id="452" idx="6"/>
          </p:cNvCxnSpPr>
          <p:nvPr/>
        </p:nvCxnSpPr>
        <p:spPr>
          <a:xfrm flipH="1">
            <a:off x="2007902" y="1826000"/>
            <a:ext cx="913800" cy="902400"/>
          </a:xfrm>
          <a:prstGeom prst="bentConnector3">
            <a:avLst>
              <a:gd fmla="val -2605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62"/>
          <p:cNvCxnSpPr>
            <a:stCxn id="452" idx="4"/>
            <a:endCxn id="441" idx="0"/>
          </p:cNvCxnSpPr>
          <p:nvPr/>
        </p:nvCxnSpPr>
        <p:spPr>
          <a:xfrm>
            <a:off x="1980400" y="2755700"/>
            <a:ext cx="1200" cy="146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62"/>
          <p:cNvSpPr txBox="1"/>
          <p:nvPr/>
        </p:nvSpPr>
        <p:spPr>
          <a:xfrm>
            <a:off x="2832100" y="1678125"/>
            <a:ext cx="498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No</a:t>
            </a:r>
            <a:endParaRPr i="1" sz="1000"/>
          </a:p>
        </p:txBody>
      </p:sp>
      <p:cxnSp>
        <p:nvCxnSpPr>
          <p:cNvPr id="457" name="Google Shape;457;p62"/>
          <p:cNvCxnSpPr>
            <a:stCxn id="441" idx="1"/>
          </p:cNvCxnSpPr>
          <p:nvPr/>
        </p:nvCxnSpPr>
        <p:spPr>
          <a:xfrm flipH="1">
            <a:off x="773002" y="3120050"/>
            <a:ext cx="267300" cy="3051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62"/>
          <p:cNvSpPr/>
          <p:nvPr/>
        </p:nvSpPr>
        <p:spPr>
          <a:xfrm>
            <a:off x="1952950" y="3946975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62"/>
          <p:cNvCxnSpPr>
            <a:endCxn id="458" idx="2"/>
          </p:cNvCxnSpPr>
          <p:nvPr/>
        </p:nvCxnSpPr>
        <p:spPr>
          <a:xfrm>
            <a:off x="758650" y="3853825"/>
            <a:ext cx="1194300" cy="120600"/>
          </a:xfrm>
          <a:prstGeom prst="bentConnector3">
            <a:avLst>
              <a:gd fmla="val -38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62"/>
          <p:cNvCxnSpPr>
            <a:stCxn id="441" idx="3"/>
            <a:endCxn id="458" idx="6"/>
          </p:cNvCxnSpPr>
          <p:nvPr/>
        </p:nvCxnSpPr>
        <p:spPr>
          <a:xfrm flipH="1">
            <a:off x="2007902" y="3120050"/>
            <a:ext cx="915000" cy="854400"/>
          </a:xfrm>
          <a:prstGeom prst="bentConnector3">
            <a:avLst>
              <a:gd fmla="val -2602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62"/>
          <p:cNvSpPr txBox="1"/>
          <p:nvPr/>
        </p:nvSpPr>
        <p:spPr>
          <a:xfrm>
            <a:off x="754050" y="2970938"/>
            <a:ext cx="4428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Yes</a:t>
            </a:r>
            <a:endParaRPr i="1" sz="1000"/>
          </a:p>
        </p:txBody>
      </p:sp>
      <p:sp>
        <p:nvSpPr>
          <p:cNvPr id="462" name="Google Shape;462;p62"/>
          <p:cNvSpPr txBox="1"/>
          <p:nvPr/>
        </p:nvSpPr>
        <p:spPr>
          <a:xfrm>
            <a:off x="2798750" y="2970938"/>
            <a:ext cx="498600" cy="1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No</a:t>
            </a:r>
            <a:endParaRPr i="1" sz="1000"/>
          </a:p>
        </p:txBody>
      </p:sp>
      <p:cxnSp>
        <p:nvCxnSpPr>
          <p:cNvPr id="463" name="Google Shape;463;p62"/>
          <p:cNvCxnSpPr>
            <a:stCxn id="458" idx="4"/>
            <a:endCxn id="444" idx="0"/>
          </p:cNvCxnSpPr>
          <p:nvPr/>
        </p:nvCxnSpPr>
        <p:spPr>
          <a:xfrm>
            <a:off x="1980400" y="4001875"/>
            <a:ext cx="0" cy="15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62"/>
          <p:cNvCxnSpPr>
            <a:stCxn id="444" idx="2"/>
            <a:endCxn id="445" idx="1"/>
          </p:cNvCxnSpPr>
          <p:nvPr/>
        </p:nvCxnSpPr>
        <p:spPr>
          <a:xfrm>
            <a:off x="1980400" y="4438575"/>
            <a:ext cx="1200" cy="15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62"/>
          <p:cNvCxnSpPr>
            <a:endCxn id="445" idx="4"/>
          </p:cNvCxnSpPr>
          <p:nvPr/>
        </p:nvCxnSpPr>
        <p:spPr>
          <a:xfrm rot="10800000">
            <a:off x="1981588" y="4818250"/>
            <a:ext cx="0" cy="1500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6" name="Google Shape;466;p62"/>
          <p:cNvSpPr txBox="1"/>
          <p:nvPr/>
        </p:nvSpPr>
        <p:spPr>
          <a:xfrm>
            <a:off x="4410125" y="2044225"/>
            <a:ext cx="26046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do we request an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unknown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number of grades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save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them all in the program?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62"/>
          <p:cNvSpPr txBox="1"/>
          <p:nvPr/>
        </p:nvSpPr>
        <p:spPr>
          <a:xfrm>
            <a:off x="4249225" y="4249650"/>
            <a:ext cx="3087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do we change the flowchart?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13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792" name="Google Shape;1792;p13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Publishing Python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35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798" name="Google Shape;1798;p135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Create a project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99" name="Google Shape;1799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653" y="2697300"/>
            <a:ext cx="2526085" cy="16015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00" name="Google Shape;1800;p135"/>
          <p:cNvSpPr/>
          <p:nvPr/>
        </p:nvSpPr>
        <p:spPr>
          <a:xfrm>
            <a:off x="457200" y="1110625"/>
            <a:ext cx="4654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Go to the "Laboratory" page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135"/>
          <p:cNvSpPr/>
          <p:nvPr/>
        </p:nvSpPr>
        <p:spPr>
          <a:xfrm>
            <a:off x="457200" y="2288700"/>
            <a:ext cx="6596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Click on the button "+ Create project" → Python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2" name="Google Shape;1802;p135"/>
          <p:cNvSpPr/>
          <p:nvPr/>
        </p:nvSpPr>
        <p:spPr>
          <a:xfrm>
            <a:off x="5775300" y="3698872"/>
            <a:ext cx="813300" cy="159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3" name="Google Shape;1803;p135"/>
          <p:cNvPicPr preferRelativeResize="0"/>
          <p:nvPr/>
        </p:nvPicPr>
        <p:blipFill rotWithShape="1">
          <a:blip r:embed="rId4">
            <a:alphaModFix/>
          </a:blip>
          <a:srcRect b="10457" l="0" r="8784" t="5677"/>
          <a:stretch/>
        </p:blipFill>
        <p:spPr>
          <a:xfrm>
            <a:off x="457200" y="1458125"/>
            <a:ext cx="6437574" cy="550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4" name="Google Shape;1804;p1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" y="2697300"/>
            <a:ext cx="3209676" cy="1601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805" name="Google Shape;1805;p135"/>
          <p:cNvCxnSpPr>
            <a:endCxn id="1806" idx="0"/>
          </p:cNvCxnSpPr>
          <p:nvPr/>
        </p:nvCxnSpPr>
        <p:spPr>
          <a:xfrm>
            <a:off x="4741300" y="1414700"/>
            <a:ext cx="30000" cy="18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6" name="Google Shape;1806;p135"/>
          <p:cNvSpPr/>
          <p:nvPr/>
        </p:nvSpPr>
        <p:spPr>
          <a:xfrm>
            <a:off x="4323100" y="1604000"/>
            <a:ext cx="896400" cy="270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7" name="Google Shape;1807;p135"/>
          <p:cNvCxnSpPr>
            <a:stCxn id="1804" idx="3"/>
          </p:cNvCxnSpPr>
          <p:nvPr/>
        </p:nvCxnSpPr>
        <p:spPr>
          <a:xfrm>
            <a:off x="3666875" y="3498075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3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813" name="Google Shape;1813;p136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name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14" name="Google Shape;1814;p136"/>
          <p:cNvSpPr/>
          <p:nvPr/>
        </p:nvSpPr>
        <p:spPr>
          <a:xfrm>
            <a:off x="418500" y="2909450"/>
            <a:ext cx="3731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Enter the project name</a:t>
            </a:r>
            <a:b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 only Latin letters, numbers and the sign "_" The name should not be the same as other names of projects on Python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5" name="Google Shape;181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7050" y="1057050"/>
            <a:ext cx="2960727" cy="173193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6" name="Google Shape;1816;p136"/>
          <p:cNvSpPr/>
          <p:nvPr/>
        </p:nvSpPr>
        <p:spPr>
          <a:xfrm>
            <a:off x="4297050" y="2909450"/>
            <a:ext cx="3984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Click "Description and publication"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6"/>
          <p:cNvSpPr/>
          <p:nvPr/>
        </p:nvSpPr>
        <p:spPr>
          <a:xfrm>
            <a:off x="6339325" y="1695275"/>
            <a:ext cx="842400" cy="197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8" name="Google Shape;1818;p136"/>
          <p:cNvCxnSpPr>
            <a:endCxn id="1817" idx="2"/>
          </p:cNvCxnSpPr>
          <p:nvPr/>
        </p:nvCxnSpPr>
        <p:spPr>
          <a:xfrm rot="10800000">
            <a:off x="6760525" y="1892975"/>
            <a:ext cx="11400" cy="49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819" name="Google Shape;1819;p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057050"/>
            <a:ext cx="2454156" cy="1694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3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825" name="Google Shape;1825;p137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Enter a description and publish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826" name="Google Shape;1826;p137"/>
          <p:cNvSpPr/>
          <p:nvPr/>
        </p:nvSpPr>
        <p:spPr>
          <a:xfrm>
            <a:off x="4648500" y="1051725"/>
            <a:ext cx="42405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Enter the name and description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Select and upload an image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Publish your project to the Hall of Fame or Class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7" name="Google Shape;182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00" y="1051800"/>
            <a:ext cx="3940498" cy="2763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73" name="Google Shape;473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6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3"/>
          <p:cNvSpPr txBox="1"/>
          <p:nvPr/>
        </p:nvSpPr>
        <p:spPr>
          <a:xfrm>
            <a:off x="111925" y="71225"/>
            <a:ext cx="69672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Determining the quality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 multiple grades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63"/>
          <p:cNvSpPr/>
          <p:nvPr/>
        </p:nvSpPr>
        <p:spPr>
          <a:xfrm>
            <a:off x="2606913" y="480300"/>
            <a:ext cx="1957200" cy="545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amount_four</a:t>
            </a:r>
            <a:r>
              <a:rPr lang="en" sz="1200"/>
              <a:t> = 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amount_five = 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 = -1</a:t>
            </a:r>
            <a:endParaRPr sz="1200"/>
          </a:p>
        </p:txBody>
      </p:sp>
      <p:cxnSp>
        <p:nvCxnSpPr>
          <p:cNvPr id="484" name="Google Shape;484;p63"/>
          <p:cNvCxnSpPr>
            <a:stCxn id="483" idx="0"/>
          </p:cNvCxnSpPr>
          <p:nvPr/>
        </p:nvCxnSpPr>
        <p:spPr>
          <a:xfrm flipH="1" rot="10800000">
            <a:off x="3585513" y="360000"/>
            <a:ext cx="2400" cy="120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85" name="Google Shape;485;p63"/>
          <p:cNvSpPr/>
          <p:nvPr/>
        </p:nvSpPr>
        <p:spPr>
          <a:xfrm>
            <a:off x="2606913" y="1149338"/>
            <a:ext cx="1957200" cy="224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</a:t>
            </a:r>
            <a:r>
              <a:rPr lang="en" sz="1200"/>
              <a:t>arks = list()</a:t>
            </a:r>
            <a:endParaRPr sz="1200"/>
          </a:p>
        </p:txBody>
      </p:sp>
      <p:sp>
        <p:nvSpPr>
          <p:cNvPr id="486" name="Google Shape;486;p63"/>
          <p:cNvSpPr/>
          <p:nvPr/>
        </p:nvSpPr>
        <p:spPr>
          <a:xfrm>
            <a:off x="2453788" y="1552147"/>
            <a:ext cx="2263575" cy="3363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87" name="Google Shape;487;p63"/>
          <p:cNvSpPr txBox="1"/>
          <p:nvPr/>
        </p:nvSpPr>
        <p:spPr>
          <a:xfrm>
            <a:off x="2778700" y="1553013"/>
            <a:ext cx="1613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 != 0?</a:t>
            </a:r>
            <a:endParaRPr sz="1200"/>
          </a:p>
        </p:txBody>
      </p:sp>
      <p:sp>
        <p:nvSpPr>
          <p:cNvPr id="488" name="Google Shape;488;p63"/>
          <p:cNvSpPr/>
          <p:nvPr/>
        </p:nvSpPr>
        <p:spPr>
          <a:xfrm>
            <a:off x="2711511" y="2072075"/>
            <a:ext cx="1748125" cy="224675"/>
          </a:xfrm>
          <a:prstGeom prst="flowChartInputOutpu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 mark</a:t>
            </a:r>
            <a:endParaRPr sz="1200"/>
          </a:p>
        </p:txBody>
      </p:sp>
      <p:sp>
        <p:nvSpPr>
          <p:cNvPr id="489" name="Google Shape;489;p63"/>
          <p:cNvSpPr/>
          <p:nvPr/>
        </p:nvSpPr>
        <p:spPr>
          <a:xfrm>
            <a:off x="2453813" y="2430684"/>
            <a:ext cx="2263575" cy="3363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0" name="Google Shape;490;p63"/>
          <p:cNvSpPr txBox="1"/>
          <p:nvPr/>
        </p:nvSpPr>
        <p:spPr>
          <a:xfrm>
            <a:off x="2778738" y="2424413"/>
            <a:ext cx="1613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 == 5?</a:t>
            </a:r>
            <a:endParaRPr sz="1200"/>
          </a:p>
        </p:txBody>
      </p:sp>
      <p:sp>
        <p:nvSpPr>
          <p:cNvPr id="491" name="Google Shape;491;p63"/>
          <p:cNvSpPr/>
          <p:nvPr/>
        </p:nvSpPr>
        <p:spPr>
          <a:xfrm>
            <a:off x="1714188" y="2766888"/>
            <a:ext cx="1405800" cy="224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</a:t>
            </a:r>
            <a:r>
              <a:rPr lang="en" sz="1200"/>
              <a:t>mount_five += 1</a:t>
            </a:r>
            <a:endParaRPr sz="1200"/>
          </a:p>
        </p:txBody>
      </p:sp>
      <p:sp>
        <p:nvSpPr>
          <p:cNvPr id="492" name="Google Shape;492;p63"/>
          <p:cNvSpPr/>
          <p:nvPr/>
        </p:nvSpPr>
        <p:spPr>
          <a:xfrm>
            <a:off x="2410738" y="3246897"/>
            <a:ext cx="2263575" cy="336300"/>
          </a:xfrm>
          <a:prstGeom prst="flowChartDecision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3" name="Google Shape;493;p63"/>
          <p:cNvSpPr txBox="1"/>
          <p:nvPr/>
        </p:nvSpPr>
        <p:spPr>
          <a:xfrm>
            <a:off x="2735663" y="3279775"/>
            <a:ext cx="1613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mark == 4?</a:t>
            </a:r>
            <a:endParaRPr sz="1200"/>
          </a:p>
        </p:txBody>
      </p:sp>
      <p:sp>
        <p:nvSpPr>
          <p:cNvPr id="494" name="Google Shape;494;p63"/>
          <p:cNvSpPr/>
          <p:nvPr/>
        </p:nvSpPr>
        <p:spPr>
          <a:xfrm>
            <a:off x="1714188" y="3617182"/>
            <a:ext cx="1546500" cy="224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amount_four += 1</a:t>
            </a:r>
            <a:endParaRPr sz="1200"/>
          </a:p>
        </p:txBody>
      </p:sp>
      <p:cxnSp>
        <p:nvCxnSpPr>
          <p:cNvPr id="495" name="Google Shape;495;p63"/>
          <p:cNvCxnSpPr>
            <a:stCxn id="483" idx="2"/>
            <a:endCxn id="485" idx="0"/>
          </p:cNvCxnSpPr>
          <p:nvPr/>
        </p:nvCxnSpPr>
        <p:spPr>
          <a:xfrm>
            <a:off x="3585513" y="1025700"/>
            <a:ext cx="0" cy="123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63"/>
          <p:cNvCxnSpPr>
            <a:stCxn id="485" idx="2"/>
            <a:endCxn id="487" idx="0"/>
          </p:cNvCxnSpPr>
          <p:nvPr/>
        </p:nvCxnSpPr>
        <p:spPr>
          <a:xfrm>
            <a:off x="3585513" y="1374038"/>
            <a:ext cx="0" cy="179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63"/>
          <p:cNvCxnSpPr>
            <a:stCxn id="488" idx="4"/>
            <a:endCxn id="489" idx="0"/>
          </p:cNvCxnSpPr>
          <p:nvPr/>
        </p:nvCxnSpPr>
        <p:spPr>
          <a:xfrm>
            <a:off x="3585573" y="2296750"/>
            <a:ext cx="0" cy="133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63"/>
          <p:cNvCxnSpPr>
            <a:stCxn id="489" idx="1"/>
          </p:cNvCxnSpPr>
          <p:nvPr/>
        </p:nvCxnSpPr>
        <p:spPr>
          <a:xfrm flipH="1">
            <a:off x="2230313" y="2598834"/>
            <a:ext cx="223500" cy="170400"/>
          </a:xfrm>
          <a:prstGeom prst="bentConnector3">
            <a:avLst>
              <a:gd fmla="val 100056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63"/>
          <p:cNvSpPr/>
          <p:nvPr/>
        </p:nvSpPr>
        <p:spPr>
          <a:xfrm>
            <a:off x="3517575" y="3045225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63"/>
          <p:cNvCxnSpPr>
            <a:stCxn id="499" idx="2"/>
          </p:cNvCxnSpPr>
          <p:nvPr/>
        </p:nvCxnSpPr>
        <p:spPr>
          <a:xfrm rot="10800000">
            <a:off x="2225475" y="2997975"/>
            <a:ext cx="1292100" cy="74700"/>
          </a:xfrm>
          <a:prstGeom prst="bentConnector3">
            <a:avLst>
              <a:gd fmla="val 99635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63"/>
          <p:cNvCxnSpPr>
            <a:stCxn id="499" idx="4"/>
            <a:endCxn id="492" idx="0"/>
          </p:cNvCxnSpPr>
          <p:nvPr/>
        </p:nvCxnSpPr>
        <p:spPr>
          <a:xfrm flipH="1">
            <a:off x="3542625" y="3100125"/>
            <a:ext cx="2400" cy="146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63"/>
          <p:cNvCxnSpPr>
            <a:stCxn id="489" idx="3"/>
            <a:endCxn id="499" idx="6"/>
          </p:cNvCxnSpPr>
          <p:nvPr/>
        </p:nvCxnSpPr>
        <p:spPr>
          <a:xfrm flipH="1">
            <a:off x="3572588" y="2598834"/>
            <a:ext cx="1144800" cy="473700"/>
          </a:xfrm>
          <a:prstGeom prst="bentConnector3">
            <a:avLst>
              <a:gd fmla="val -20801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63"/>
          <p:cNvSpPr/>
          <p:nvPr/>
        </p:nvSpPr>
        <p:spPr>
          <a:xfrm>
            <a:off x="3515063" y="3894463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63"/>
          <p:cNvCxnSpPr>
            <a:stCxn id="492" idx="1"/>
          </p:cNvCxnSpPr>
          <p:nvPr/>
        </p:nvCxnSpPr>
        <p:spPr>
          <a:xfrm flipH="1">
            <a:off x="2249938" y="3415047"/>
            <a:ext cx="160800" cy="185400"/>
          </a:xfrm>
          <a:prstGeom prst="bentConnector2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5" name="Google Shape;505;p63"/>
          <p:cNvSpPr txBox="1"/>
          <p:nvPr/>
        </p:nvSpPr>
        <p:spPr>
          <a:xfrm>
            <a:off x="3642978" y="1761350"/>
            <a:ext cx="515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Yes</a:t>
            </a:r>
            <a:endParaRPr i="1" sz="1200"/>
          </a:p>
        </p:txBody>
      </p:sp>
      <p:sp>
        <p:nvSpPr>
          <p:cNvPr id="506" name="Google Shape;506;p63"/>
          <p:cNvSpPr txBox="1"/>
          <p:nvPr/>
        </p:nvSpPr>
        <p:spPr>
          <a:xfrm>
            <a:off x="2190513" y="2320475"/>
            <a:ext cx="515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Yes</a:t>
            </a:r>
            <a:endParaRPr i="1" sz="1200"/>
          </a:p>
        </p:txBody>
      </p:sp>
      <p:sp>
        <p:nvSpPr>
          <p:cNvPr id="507" name="Google Shape;507;p63"/>
          <p:cNvSpPr txBox="1"/>
          <p:nvPr/>
        </p:nvSpPr>
        <p:spPr>
          <a:xfrm>
            <a:off x="2215450" y="3141225"/>
            <a:ext cx="515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Yes</a:t>
            </a:r>
            <a:endParaRPr i="1" sz="1200"/>
          </a:p>
        </p:txBody>
      </p:sp>
      <p:sp>
        <p:nvSpPr>
          <p:cNvPr id="508" name="Google Shape;508;p63"/>
          <p:cNvSpPr txBox="1"/>
          <p:nvPr/>
        </p:nvSpPr>
        <p:spPr>
          <a:xfrm>
            <a:off x="4649388" y="1394050"/>
            <a:ext cx="515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No</a:t>
            </a:r>
            <a:endParaRPr i="1" sz="1200"/>
          </a:p>
        </p:txBody>
      </p:sp>
      <p:sp>
        <p:nvSpPr>
          <p:cNvPr id="509" name="Google Shape;509;p63"/>
          <p:cNvSpPr txBox="1"/>
          <p:nvPr/>
        </p:nvSpPr>
        <p:spPr>
          <a:xfrm>
            <a:off x="4649388" y="2320475"/>
            <a:ext cx="515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No</a:t>
            </a:r>
            <a:endParaRPr i="1" sz="1200"/>
          </a:p>
        </p:txBody>
      </p:sp>
      <p:sp>
        <p:nvSpPr>
          <p:cNvPr id="510" name="Google Shape;510;p63"/>
          <p:cNvSpPr txBox="1"/>
          <p:nvPr/>
        </p:nvSpPr>
        <p:spPr>
          <a:xfrm>
            <a:off x="4674288" y="3141225"/>
            <a:ext cx="515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No</a:t>
            </a:r>
            <a:endParaRPr i="1" sz="1200"/>
          </a:p>
        </p:txBody>
      </p:sp>
      <p:sp>
        <p:nvSpPr>
          <p:cNvPr id="511" name="Google Shape;511;p63"/>
          <p:cNvSpPr txBox="1"/>
          <p:nvPr/>
        </p:nvSpPr>
        <p:spPr>
          <a:xfrm>
            <a:off x="5894275" y="991925"/>
            <a:ext cx="1636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List for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storing grades.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63"/>
          <p:cNvSpPr txBox="1"/>
          <p:nvPr/>
        </p:nvSpPr>
        <p:spPr>
          <a:xfrm>
            <a:off x="5894275" y="1717825"/>
            <a:ext cx="1636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Enter until 0.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3" name="Google Shape;513;p63"/>
          <p:cNvCxnSpPr>
            <a:stCxn id="486" idx="2"/>
            <a:endCxn id="488" idx="1"/>
          </p:cNvCxnSpPr>
          <p:nvPr/>
        </p:nvCxnSpPr>
        <p:spPr>
          <a:xfrm>
            <a:off x="3585575" y="1888447"/>
            <a:ext cx="0" cy="1836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63"/>
          <p:cNvSpPr/>
          <p:nvPr/>
        </p:nvSpPr>
        <p:spPr>
          <a:xfrm>
            <a:off x="2566438" y="4090100"/>
            <a:ext cx="1957200" cy="185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mark to marks</a:t>
            </a:r>
            <a:endParaRPr sz="1200"/>
          </a:p>
        </p:txBody>
      </p:sp>
      <p:sp>
        <p:nvSpPr>
          <p:cNvPr id="515" name="Google Shape;515;p63"/>
          <p:cNvSpPr/>
          <p:nvPr/>
        </p:nvSpPr>
        <p:spPr>
          <a:xfrm>
            <a:off x="2566438" y="4742913"/>
            <a:ext cx="1957200" cy="185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Delete 0 from marks</a:t>
            </a:r>
            <a:endParaRPr sz="1200"/>
          </a:p>
        </p:txBody>
      </p:sp>
      <p:cxnSp>
        <p:nvCxnSpPr>
          <p:cNvPr id="516" name="Google Shape;516;p63"/>
          <p:cNvCxnSpPr>
            <a:endCxn id="503" idx="6"/>
          </p:cNvCxnSpPr>
          <p:nvPr/>
        </p:nvCxnSpPr>
        <p:spPr>
          <a:xfrm flipH="1">
            <a:off x="3569963" y="3414913"/>
            <a:ext cx="1104300" cy="507000"/>
          </a:xfrm>
          <a:prstGeom prst="bentConnector3">
            <a:avLst>
              <a:gd fmla="val -2437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63"/>
          <p:cNvCxnSpPr>
            <a:stCxn id="503" idx="2"/>
          </p:cNvCxnSpPr>
          <p:nvPr/>
        </p:nvCxnSpPr>
        <p:spPr>
          <a:xfrm rot="10800000">
            <a:off x="2243063" y="3848113"/>
            <a:ext cx="1272000" cy="73800"/>
          </a:xfrm>
          <a:prstGeom prst="bentConnector3">
            <a:avLst>
              <a:gd fmla="val 10036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63"/>
          <p:cNvCxnSpPr>
            <a:stCxn id="503" idx="4"/>
            <a:endCxn id="514" idx="0"/>
          </p:cNvCxnSpPr>
          <p:nvPr/>
        </p:nvCxnSpPr>
        <p:spPr>
          <a:xfrm>
            <a:off x="3542513" y="3949363"/>
            <a:ext cx="2400" cy="140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9" name="Google Shape;519;p63"/>
          <p:cNvSpPr/>
          <p:nvPr/>
        </p:nvSpPr>
        <p:spPr>
          <a:xfrm>
            <a:off x="3515075" y="4416775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63"/>
          <p:cNvCxnSpPr>
            <a:stCxn id="519" idx="2"/>
            <a:endCxn id="486" idx="1"/>
          </p:cNvCxnSpPr>
          <p:nvPr/>
        </p:nvCxnSpPr>
        <p:spPr>
          <a:xfrm rot="10800000">
            <a:off x="2453675" y="1720225"/>
            <a:ext cx="1061400" cy="2724000"/>
          </a:xfrm>
          <a:prstGeom prst="bentConnector3">
            <a:avLst>
              <a:gd fmla="val 215039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63"/>
          <p:cNvCxnSpPr>
            <a:stCxn id="514" idx="2"/>
            <a:endCxn id="519" idx="0"/>
          </p:cNvCxnSpPr>
          <p:nvPr/>
        </p:nvCxnSpPr>
        <p:spPr>
          <a:xfrm flipH="1">
            <a:off x="3542638" y="4275500"/>
            <a:ext cx="2400" cy="141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63"/>
          <p:cNvSpPr/>
          <p:nvPr/>
        </p:nvSpPr>
        <p:spPr>
          <a:xfrm>
            <a:off x="3515075" y="4566125"/>
            <a:ext cx="54900" cy="549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63"/>
          <p:cNvCxnSpPr>
            <a:stCxn id="522" idx="4"/>
            <a:endCxn id="515" idx="0"/>
          </p:cNvCxnSpPr>
          <p:nvPr/>
        </p:nvCxnSpPr>
        <p:spPr>
          <a:xfrm>
            <a:off x="3542525" y="4621025"/>
            <a:ext cx="2400" cy="1218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63"/>
          <p:cNvCxnSpPr>
            <a:stCxn id="522" idx="6"/>
            <a:endCxn id="486" idx="3"/>
          </p:cNvCxnSpPr>
          <p:nvPr/>
        </p:nvCxnSpPr>
        <p:spPr>
          <a:xfrm flipH="1" rot="10800000">
            <a:off x="3569975" y="1720175"/>
            <a:ext cx="1147500" cy="2873400"/>
          </a:xfrm>
          <a:prstGeom prst="bentConnector3">
            <a:avLst>
              <a:gd fmla="val 185954" name="adj1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63"/>
          <p:cNvCxnSpPr/>
          <p:nvPr/>
        </p:nvCxnSpPr>
        <p:spPr>
          <a:xfrm flipH="1" rot="10800000">
            <a:off x="3541313" y="4939075"/>
            <a:ext cx="2400" cy="1203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26" name="Google Shape;526;p63"/>
          <p:cNvSpPr txBox="1"/>
          <p:nvPr/>
        </p:nvSpPr>
        <p:spPr>
          <a:xfrm>
            <a:off x="5941175" y="3848125"/>
            <a:ext cx="1636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Each grade is added to the set.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3"/>
          <p:cNvSpPr txBox="1"/>
          <p:nvPr/>
        </p:nvSpPr>
        <p:spPr>
          <a:xfrm>
            <a:off x="5894275" y="4483200"/>
            <a:ext cx="18342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When the input is complete, delete the grade zero.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